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Comfortaa SemiBold"/>
      <p:regular r:id="rId24"/>
      <p:bold r:id="rId25"/>
    </p:embeddedFont>
    <p:embeddedFont>
      <p:font typeface="Comfortaa Light"/>
      <p:regular r:id="rId26"/>
      <p:bold r:id="rId27"/>
    </p:embeddedFont>
    <p:embeddedFont>
      <p:font typeface="Comfortaa Medium"/>
      <p:regular r:id="rId28"/>
      <p:bold r:id="rId29"/>
    </p:embeddedFont>
    <p:embeddedFont>
      <p:font typeface="Comfortaa"/>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jpJQcuihpChTMFon5rKSoajLMF2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ComfortaaSemiBold-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omfortaaLight-regular.fntdata"/><Relationship Id="rId25" Type="http://schemas.openxmlformats.org/officeDocument/2006/relationships/font" Target="fonts/ComfortaaSemiBold-bold.fntdata"/><Relationship Id="rId28" Type="http://schemas.openxmlformats.org/officeDocument/2006/relationships/font" Target="fonts/ComfortaaMedium-regular.fntdata"/><Relationship Id="rId27" Type="http://schemas.openxmlformats.org/officeDocument/2006/relationships/font" Target="fonts/ComfortaaLigh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omfortaaMedium-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omfortaa-bold.fntdata"/><Relationship Id="rId30" Type="http://schemas.openxmlformats.org/officeDocument/2006/relationships/font" Target="fonts/Comfortaa-regular.fntdata"/><Relationship Id="rId11" Type="http://schemas.openxmlformats.org/officeDocument/2006/relationships/slide" Target="slides/slide7.xml"/><Relationship Id="rId10" Type="http://schemas.openxmlformats.org/officeDocument/2006/relationships/slide" Target="slides/slide6.xml"/><Relationship Id="rId32"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4fc110ffb8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4fc110ffb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fc110ffb8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4fc110ffb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9338f12dfa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9338f12df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9338f12dfa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9338f12df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fc110ffb8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4fc110ffb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91c5680fb1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91c5680fb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9338f12dfa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9338f12df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95770edfce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95770edfc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9338f12dfa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9338f12df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5001bf0ae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5001bf0a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84d721294b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84d721294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4c2b4f5607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4c2b4f560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8844a28c8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8844a28c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8844a28c89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8844a28c8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4fc110ffb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4fc110ff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4fc110ffb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4fc110ffb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spTree>
      <p:nvGrpSpPr>
        <p:cNvPr id="11" name="Shape 11"/>
        <p:cNvGrpSpPr/>
        <p:nvPr/>
      </p:nvGrpSpPr>
      <p:grpSpPr>
        <a:xfrm>
          <a:off x="0" y="0"/>
          <a:ext cx="0" cy="0"/>
          <a:chOff x="0" y="0"/>
          <a:chExt cx="0" cy="0"/>
        </a:xfrm>
      </p:grpSpPr>
      <p:sp>
        <p:nvSpPr>
          <p:cNvPr id="12" name="Google Shape;12;p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68" name="Shape 68"/>
        <p:cNvGrpSpPr/>
        <p:nvPr/>
      </p:nvGrpSpPr>
      <p:grpSpPr>
        <a:xfrm>
          <a:off x="0" y="0"/>
          <a:ext cx="0" cy="0"/>
          <a:chOff x="0" y="0"/>
          <a:chExt cx="0" cy="0"/>
        </a:xfrm>
      </p:grpSpPr>
      <p:sp>
        <p:nvSpPr>
          <p:cNvPr id="69" name="Google Shape;6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74" name="Shape 74"/>
        <p:cNvGrpSpPr/>
        <p:nvPr/>
      </p:nvGrpSpPr>
      <p:grpSpPr>
        <a:xfrm>
          <a:off x="0" y="0"/>
          <a:ext cx="0" cy="0"/>
          <a:chOff x="0" y="0"/>
          <a:chExt cx="0" cy="0"/>
        </a:xfrm>
      </p:grpSpPr>
      <p:sp>
        <p:nvSpPr>
          <p:cNvPr id="75" name="Google Shape;75;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17" name="Shape 17"/>
        <p:cNvGrpSpPr/>
        <p:nvPr/>
      </p:nvGrpSpPr>
      <p:grpSpPr>
        <a:xfrm>
          <a:off x="0" y="0"/>
          <a:ext cx="0" cy="0"/>
          <a:chOff x="0" y="0"/>
          <a:chExt cx="0" cy="0"/>
        </a:xfrm>
      </p:grpSpPr>
      <p:sp>
        <p:nvSpPr>
          <p:cNvPr id="18" name="Google Shape;18;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23" name="Shape 23"/>
        <p:cNvGrpSpPr/>
        <p:nvPr/>
      </p:nvGrpSpPr>
      <p:grpSpPr>
        <a:xfrm>
          <a:off x="0" y="0"/>
          <a:ext cx="0" cy="0"/>
          <a:chOff x="0" y="0"/>
          <a:chExt cx="0" cy="0"/>
        </a:xfrm>
      </p:grpSpPr>
      <p:sp>
        <p:nvSpPr>
          <p:cNvPr id="24" name="Google Shape;24;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29" name="Shape 29"/>
        <p:cNvGrpSpPr/>
        <p:nvPr/>
      </p:nvGrpSpPr>
      <p:grpSpPr>
        <a:xfrm>
          <a:off x="0" y="0"/>
          <a:ext cx="0" cy="0"/>
          <a:chOff x="0" y="0"/>
          <a:chExt cx="0" cy="0"/>
        </a:xfrm>
      </p:grpSpPr>
      <p:sp>
        <p:nvSpPr>
          <p:cNvPr id="30" name="Google Shape;3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36" name="Shape 36"/>
        <p:cNvGrpSpPr/>
        <p:nvPr/>
      </p:nvGrpSpPr>
      <p:grpSpPr>
        <a:xfrm>
          <a:off x="0" y="0"/>
          <a:ext cx="0" cy="0"/>
          <a:chOff x="0" y="0"/>
          <a:chExt cx="0" cy="0"/>
        </a:xfrm>
      </p:grpSpPr>
      <p:sp>
        <p:nvSpPr>
          <p:cNvPr id="37" name="Google Shape;37;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45" name="Shape 45"/>
        <p:cNvGrpSpPr/>
        <p:nvPr/>
      </p:nvGrpSpPr>
      <p:grpSpPr>
        <a:xfrm>
          <a:off x="0" y="0"/>
          <a:ext cx="0" cy="0"/>
          <a:chOff x="0" y="0"/>
          <a:chExt cx="0" cy="0"/>
        </a:xfrm>
      </p:grpSpPr>
      <p:sp>
        <p:nvSpPr>
          <p:cNvPr id="46" name="Google Shape;4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50" name="Shape 50"/>
        <p:cNvGrpSpPr/>
        <p:nvPr/>
      </p:nvGrpSpPr>
      <p:grpSpPr>
        <a:xfrm>
          <a:off x="0" y="0"/>
          <a:ext cx="0" cy="0"/>
          <a:chOff x="0" y="0"/>
          <a:chExt cx="0" cy="0"/>
        </a:xfrm>
      </p:grpSpPr>
      <p:sp>
        <p:nvSpPr>
          <p:cNvPr id="51" name="Google Shape;5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54" name="Shape 54"/>
        <p:cNvGrpSpPr/>
        <p:nvPr/>
      </p:nvGrpSpPr>
      <p:grpSpPr>
        <a:xfrm>
          <a:off x="0" y="0"/>
          <a:ext cx="0" cy="0"/>
          <a:chOff x="0" y="0"/>
          <a:chExt cx="0" cy="0"/>
        </a:xfrm>
      </p:grpSpPr>
      <p:sp>
        <p:nvSpPr>
          <p:cNvPr id="55" name="Google Shape;55;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9"/>
          <p:cNvSpPr/>
          <p:nvPr>
            <p:ph idx="2" type="pic"/>
          </p:nvPr>
        </p:nvSpPr>
        <p:spPr>
          <a:xfrm>
            <a:off x="5183188" y="987425"/>
            <a:ext cx="6172200" cy="4873625"/>
          </a:xfrm>
          <a:prstGeom prst="rect">
            <a:avLst/>
          </a:prstGeom>
          <a:noFill/>
          <a:ln>
            <a:noFill/>
          </a:ln>
        </p:spPr>
      </p:sp>
      <p:sp>
        <p:nvSpPr>
          <p:cNvPr id="64" name="Google Shape;64;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SkySkyPa/CapstoneProjectDatase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mecs-press.org/index.html" TargetMode="External"/><Relationship Id="rId4" Type="http://schemas.openxmlformats.org/officeDocument/2006/relationships/hyperlink" Target="https://ieeexplore.ieee.org/Xplore/home.jsp" TargetMode="External"/><Relationship Id="rId5" Type="http://schemas.openxmlformats.org/officeDocument/2006/relationships/hyperlink" Target="https://ieeexplore.ieee.org/Xplore/home.jsp" TargetMode="External"/><Relationship Id="rId6" Type="http://schemas.openxmlformats.org/officeDocument/2006/relationships/hyperlink" Target="https://www.amazon.com/Neo4j-Action-Aleksa-Vukotic/dp/1617290769" TargetMode="External"/><Relationship Id="rId7" Type="http://schemas.openxmlformats.org/officeDocument/2006/relationships/hyperlink" Target="https://onlinelibrary.wiley.com/authored-b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hyperlink" Target="https://archive.ics.uci.edu/dataset/292/wholesale+customer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hyperlink" Target="https://www.mecs-press.org/ijitcs/ijitcs-v9-n6/IJITCS-V9-N6-4.pdf" TargetMode="External"/><Relationship Id="rId5" Type="http://schemas.openxmlformats.org/officeDocument/2006/relationships/hyperlink" Target="https://ieeexplore.ieee.org/stamp/stamp.jsp?tp=&amp;arnumber=1018937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ieeexplore.ieee.org/stamp/stamp.jsp?tp=&amp;arnumber=9739679"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285975" y="913325"/>
            <a:ext cx="8949000" cy="272370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dk1"/>
              </a:buClr>
              <a:buSzPts val="6000"/>
              <a:buFont typeface="Calibri"/>
              <a:buNone/>
            </a:pPr>
            <a:r>
              <a:rPr b="1" lang="en-US">
                <a:latin typeface="Comfortaa"/>
                <a:ea typeface="Comfortaa"/>
                <a:cs typeface="Comfortaa"/>
                <a:sym typeface="Comfortaa"/>
              </a:rPr>
              <a:t>Wholesale customers:</a:t>
            </a:r>
            <a:br>
              <a:rPr b="1" lang="en-US">
                <a:latin typeface="Comfortaa"/>
                <a:ea typeface="Comfortaa"/>
                <a:cs typeface="Comfortaa"/>
                <a:sym typeface="Comfortaa"/>
              </a:rPr>
            </a:br>
            <a:r>
              <a:rPr lang="en-US" sz="2400">
                <a:latin typeface="Comfortaa"/>
                <a:ea typeface="Comfortaa"/>
                <a:cs typeface="Comfortaa"/>
                <a:sym typeface="Comfortaa"/>
              </a:rPr>
              <a:t>The impact of region on sales of products</a:t>
            </a:r>
            <a:endParaRPr sz="2400">
              <a:latin typeface="Comfortaa"/>
              <a:ea typeface="Comfortaa"/>
              <a:cs typeface="Comfortaa"/>
              <a:sym typeface="Comfortaa"/>
            </a:endParaRPr>
          </a:p>
        </p:txBody>
      </p:sp>
      <p:sp>
        <p:nvSpPr>
          <p:cNvPr id="85" name="Google Shape;85;p1"/>
          <p:cNvSpPr txBox="1"/>
          <p:nvPr>
            <p:ph idx="1" type="subTitle"/>
          </p:nvPr>
        </p:nvSpPr>
        <p:spPr>
          <a:xfrm>
            <a:off x="2547575" y="4907275"/>
            <a:ext cx="9184500" cy="2228700"/>
          </a:xfrm>
          <a:prstGeom prst="rect">
            <a:avLst/>
          </a:prstGeom>
          <a:noFill/>
          <a:ln>
            <a:noFill/>
          </a:ln>
        </p:spPr>
        <p:txBody>
          <a:bodyPr anchorCtr="0" anchor="t" bIns="45700" lIns="91425" spcFirstLastPara="1" rIns="91425" wrap="square" tIns="45700">
            <a:normAutofit lnSpcReduction="10000"/>
          </a:bodyPr>
          <a:lstStyle/>
          <a:p>
            <a:pPr indent="0" lvl="0" marL="0" rtl="0" algn="r">
              <a:lnSpc>
                <a:spcPct val="90000"/>
              </a:lnSpc>
              <a:spcBef>
                <a:spcPts val="0"/>
              </a:spcBef>
              <a:spcAft>
                <a:spcPts val="0"/>
              </a:spcAft>
              <a:buClr>
                <a:schemeClr val="dk1"/>
              </a:buClr>
              <a:buSzPts val="2400"/>
              <a:buNone/>
            </a:pPr>
            <a:r>
              <a:rPr lang="en-US">
                <a:latin typeface="Comfortaa"/>
                <a:ea typeface="Comfortaa"/>
                <a:cs typeface="Comfortaa"/>
                <a:sym typeface="Comfortaa"/>
              </a:rPr>
              <a:t>Artur Bruev for CS-668</a:t>
            </a:r>
            <a:endParaRPr>
              <a:latin typeface="Comfortaa"/>
              <a:ea typeface="Comfortaa"/>
              <a:cs typeface="Comfortaa"/>
              <a:sym typeface="Comfortaa"/>
            </a:endParaRPr>
          </a:p>
          <a:p>
            <a:pPr indent="0" lvl="0" marL="0" rtl="0" algn="r">
              <a:lnSpc>
                <a:spcPct val="90000"/>
              </a:lnSpc>
              <a:spcBef>
                <a:spcPts val="1000"/>
              </a:spcBef>
              <a:spcAft>
                <a:spcPts val="0"/>
              </a:spcAft>
              <a:buClr>
                <a:schemeClr val="dk1"/>
              </a:buClr>
              <a:buSzPts val="2400"/>
              <a:buNone/>
            </a:pPr>
            <a:r>
              <a:rPr lang="en-US">
                <a:latin typeface="Comfortaa"/>
                <a:ea typeface="Comfortaa"/>
                <a:cs typeface="Comfortaa"/>
                <a:sym typeface="Comfortaa"/>
              </a:rPr>
              <a:t>17 September of 2023</a:t>
            </a:r>
            <a:endParaRPr>
              <a:latin typeface="Comfortaa"/>
              <a:ea typeface="Comfortaa"/>
              <a:cs typeface="Comfortaa"/>
              <a:sym typeface="Comfortaa"/>
            </a:endParaRPr>
          </a:p>
          <a:p>
            <a:pPr indent="0" lvl="0" marL="0" rtl="0" algn="r">
              <a:lnSpc>
                <a:spcPct val="90000"/>
              </a:lnSpc>
              <a:spcBef>
                <a:spcPts val="1000"/>
              </a:spcBef>
              <a:spcAft>
                <a:spcPts val="0"/>
              </a:spcAft>
              <a:buClr>
                <a:schemeClr val="dk1"/>
              </a:buClr>
              <a:buSzPts val="2400"/>
              <a:buNone/>
            </a:pPr>
            <a:r>
              <a:rPr lang="en-US" u="sng">
                <a:solidFill>
                  <a:schemeClr val="hlink"/>
                </a:solidFill>
                <a:latin typeface="Comfortaa"/>
                <a:ea typeface="Comfortaa"/>
                <a:cs typeface="Comfortaa"/>
                <a:sym typeface="Comfortaa"/>
                <a:hlinkClick r:id="rId3"/>
              </a:rPr>
              <a:t>https://github.com/SkySkyPa/CapstoneProjectDataset</a:t>
            </a:r>
            <a:endParaRPr>
              <a:latin typeface="Comfortaa"/>
              <a:ea typeface="Comfortaa"/>
              <a:cs typeface="Comfortaa"/>
              <a:sym typeface="Comfortaa"/>
            </a:endParaRPr>
          </a:p>
          <a:p>
            <a:pPr indent="0" lvl="0" marL="0" rtl="0" algn="r">
              <a:lnSpc>
                <a:spcPct val="90000"/>
              </a:lnSpc>
              <a:spcBef>
                <a:spcPts val="1000"/>
              </a:spcBef>
              <a:spcAft>
                <a:spcPts val="0"/>
              </a:spcAft>
              <a:buClr>
                <a:schemeClr val="dk1"/>
              </a:buClr>
              <a:buSzPts val="2400"/>
              <a:buNone/>
            </a:pPr>
            <a:r>
              <a:t/>
            </a:r>
            <a:endParaRPr/>
          </a:p>
          <a:p>
            <a:pPr indent="0" lvl="0" marL="0" rtl="0" algn="ctr">
              <a:lnSpc>
                <a:spcPct val="90000"/>
              </a:lnSpc>
              <a:spcBef>
                <a:spcPts val="100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g24fc110ffb8_0_14"/>
          <p:cNvPicPr preferRelativeResize="0"/>
          <p:nvPr/>
        </p:nvPicPr>
        <p:blipFill>
          <a:blip r:embed="rId3">
            <a:alphaModFix/>
          </a:blip>
          <a:stretch>
            <a:fillRect/>
          </a:stretch>
        </p:blipFill>
        <p:spPr>
          <a:xfrm>
            <a:off x="182525" y="160425"/>
            <a:ext cx="5061749" cy="2905524"/>
          </a:xfrm>
          <a:prstGeom prst="rect">
            <a:avLst/>
          </a:prstGeom>
          <a:noFill/>
          <a:ln>
            <a:noFill/>
          </a:ln>
        </p:spPr>
      </p:pic>
      <p:pic>
        <p:nvPicPr>
          <p:cNvPr id="163" name="Google Shape;163;g24fc110ffb8_0_14"/>
          <p:cNvPicPr preferRelativeResize="0"/>
          <p:nvPr/>
        </p:nvPicPr>
        <p:blipFill>
          <a:blip r:embed="rId4">
            <a:alphaModFix/>
          </a:blip>
          <a:stretch>
            <a:fillRect/>
          </a:stretch>
        </p:blipFill>
        <p:spPr>
          <a:xfrm>
            <a:off x="182525" y="3281875"/>
            <a:ext cx="5002875" cy="3295400"/>
          </a:xfrm>
          <a:prstGeom prst="rect">
            <a:avLst/>
          </a:prstGeom>
          <a:noFill/>
          <a:ln>
            <a:noFill/>
          </a:ln>
        </p:spPr>
      </p:pic>
      <p:sp>
        <p:nvSpPr>
          <p:cNvPr id="164" name="Google Shape;164;g24fc110ffb8_0_14"/>
          <p:cNvSpPr txBox="1"/>
          <p:nvPr>
            <p:ph type="title"/>
          </p:nvPr>
        </p:nvSpPr>
        <p:spPr>
          <a:xfrm>
            <a:off x="5614800" y="365125"/>
            <a:ext cx="5739000" cy="80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359">
                <a:latin typeface="Comfortaa"/>
                <a:ea typeface="Comfortaa"/>
                <a:cs typeface="Comfortaa"/>
                <a:sym typeface="Comfortaa"/>
              </a:rPr>
              <a:t>0.92 coof</a:t>
            </a:r>
            <a:endParaRPr sz="5900"/>
          </a:p>
        </p:txBody>
      </p:sp>
      <p:sp>
        <p:nvSpPr>
          <p:cNvPr id="165" name="Google Shape;165;g24fc110ffb8_0_14"/>
          <p:cNvSpPr txBox="1"/>
          <p:nvPr>
            <p:ph idx="1" type="body"/>
          </p:nvPr>
        </p:nvSpPr>
        <p:spPr>
          <a:xfrm>
            <a:off x="5614800" y="1080975"/>
            <a:ext cx="5739000" cy="4893600"/>
          </a:xfrm>
          <a:prstGeom prst="rect">
            <a:avLst/>
          </a:prstGeom>
        </p:spPr>
        <p:txBody>
          <a:bodyPr anchorCtr="0" anchor="t" bIns="45700" lIns="91425" spcFirstLastPara="1" rIns="91425" wrap="square" tIns="45700">
            <a:normAutofit lnSpcReduction="20000"/>
          </a:bodyPr>
          <a:lstStyle/>
          <a:p>
            <a:pPr indent="0" lvl="0" marL="0" rtl="0" algn="l">
              <a:lnSpc>
                <a:spcPct val="115000"/>
              </a:lnSpc>
              <a:spcBef>
                <a:spcPts val="1500"/>
              </a:spcBef>
              <a:spcAft>
                <a:spcPts val="0"/>
              </a:spcAft>
              <a:buNone/>
            </a:pPr>
            <a:r>
              <a:rPr lang="en-US" sz="1600">
                <a:highlight>
                  <a:schemeClr val="lt1"/>
                </a:highlight>
                <a:latin typeface="Comfortaa"/>
                <a:ea typeface="Comfortaa"/>
                <a:cs typeface="Comfortaa"/>
                <a:sym typeface="Comfortaa"/>
              </a:rPr>
              <a:t>Channel 1: Most data points from Channel 1 have low to moderate spending on both 'Grocery' and 'Detergents_Paper', suggesting that customers from this channel typically spend less on these categories.</a:t>
            </a:r>
            <a:endParaRPr sz="1600">
              <a:highlight>
                <a:schemeClr val="lt1"/>
              </a:highlight>
              <a:latin typeface="Comfortaa"/>
              <a:ea typeface="Comfortaa"/>
              <a:cs typeface="Comfortaa"/>
              <a:sym typeface="Comfortaa"/>
            </a:endParaRPr>
          </a:p>
          <a:p>
            <a:pPr indent="0" lvl="0" marL="0" rtl="0" algn="l">
              <a:lnSpc>
                <a:spcPct val="115000"/>
              </a:lnSpc>
              <a:spcBef>
                <a:spcPts val="1500"/>
              </a:spcBef>
              <a:spcAft>
                <a:spcPts val="0"/>
              </a:spcAft>
              <a:buNone/>
            </a:pPr>
            <a:r>
              <a:rPr lang="en-US" sz="1600">
                <a:highlight>
                  <a:schemeClr val="lt1"/>
                </a:highlight>
                <a:latin typeface="Comfortaa"/>
                <a:ea typeface="Comfortaa"/>
                <a:cs typeface="Comfortaa"/>
                <a:sym typeface="Comfortaa"/>
              </a:rPr>
              <a:t>Channel 2: In Channel 2, there are data points that exhibit higher spending on both 'Grocery' and 'Detergents_Paper'. This channel may represent larger retail or supermarket-type customers who purchase more of these products.</a:t>
            </a:r>
            <a:endParaRPr sz="1600">
              <a:highlight>
                <a:schemeClr val="lt1"/>
              </a:highlight>
              <a:latin typeface="Comfortaa"/>
              <a:ea typeface="Comfortaa"/>
              <a:cs typeface="Comfortaa"/>
              <a:sym typeface="Comfortaa"/>
            </a:endParaRPr>
          </a:p>
          <a:p>
            <a:pPr indent="0" lvl="0" marL="0" rtl="0" algn="l">
              <a:spcBef>
                <a:spcPts val="1500"/>
              </a:spcBef>
              <a:spcAft>
                <a:spcPts val="0"/>
              </a:spcAft>
              <a:buNone/>
            </a:pPr>
            <a:r>
              <a:t/>
            </a:r>
            <a:endParaRPr sz="1600">
              <a:highlight>
                <a:schemeClr val="lt1"/>
              </a:highlight>
              <a:latin typeface="Comfortaa"/>
              <a:ea typeface="Comfortaa"/>
              <a:cs typeface="Comfortaa"/>
              <a:sym typeface="Comfortaa"/>
            </a:endParaRPr>
          </a:p>
          <a:p>
            <a:pPr indent="0" lvl="0" marL="0" rtl="0" algn="l">
              <a:spcBef>
                <a:spcPts val="1000"/>
              </a:spcBef>
              <a:spcAft>
                <a:spcPts val="0"/>
              </a:spcAft>
              <a:buNone/>
            </a:pPr>
            <a:r>
              <a:rPr lang="en-US" sz="1600">
                <a:highlight>
                  <a:schemeClr val="lt1"/>
                </a:highlight>
                <a:latin typeface="Comfortaa"/>
                <a:ea typeface="Comfortaa"/>
                <a:cs typeface="Comfortaa"/>
                <a:sym typeface="Comfortaa"/>
              </a:rPr>
              <a:t>In summary, this scatter plot provides valuable insights into the relationship between 'Grocery' and 'Detergents_Paper' expenditures while also highlighting the distinct spending patterns of customers from different distribution channels. Channel 2 customers tend to spend more on both product categories, while Channel 1 customers exhibit lower spending on average.</a:t>
            </a:r>
            <a:endParaRPr sz="3200">
              <a:highlight>
                <a:schemeClr val="lt1"/>
              </a:highlight>
              <a:latin typeface="Comfortaa"/>
              <a:ea typeface="Comfortaa"/>
              <a:cs typeface="Comfortaa"/>
              <a:sym typeface="Comforta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g24fc110ffb8_0_28"/>
          <p:cNvPicPr preferRelativeResize="0"/>
          <p:nvPr/>
        </p:nvPicPr>
        <p:blipFill>
          <a:blip r:embed="rId3">
            <a:alphaModFix/>
          </a:blip>
          <a:stretch>
            <a:fillRect/>
          </a:stretch>
        </p:blipFill>
        <p:spPr>
          <a:xfrm>
            <a:off x="152400" y="176925"/>
            <a:ext cx="5339664" cy="3108350"/>
          </a:xfrm>
          <a:prstGeom prst="rect">
            <a:avLst/>
          </a:prstGeom>
          <a:noFill/>
          <a:ln>
            <a:noFill/>
          </a:ln>
        </p:spPr>
      </p:pic>
      <p:pic>
        <p:nvPicPr>
          <p:cNvPr id="171" name="Google Shape;171;g24fc110ffb8_0_28"/>
          <p:cNvPicPr preferRelativeResize="0"/>
          <p:nvPr/>
        </p:nvPicPr>
        <p:blipFill>
          <a:blip r:embed="rId4">
            <a:alphaModFix/>
          </a:blip>
          <a:stretch>
            <a:fillRect/>
          </a:stretch>
        </p:blipFill>
        <p:spPr>
          <a:xfrm>
            <a:off x="152400" y="3356175"/>
            <a:ext cx="5339676" cy="3352349"/>
          </a:xfrm>
          <a:prstGeom prst="rect">
            <a:avLst/>
          </a:prstGeom>
          <a:noFill/>
          <a:ln>
            <a:noFill/>
          </a:ln>
        </p:spPr>
      </p:pic>
      <p:sp>
        <p:nvSpPr>
          <p:cNvPr id="172" name="Google Shape;172;g24fc110ffb8_0_28"/>
          <p:cNvSpPr txBox="1"/>
          <p:nvPr>
            <p:ph type="title"/>
          </p:nvPr>
        </p:nvSpPr>
        <p:spPr>
          <a:xfrm>
            <a:off x="5614800" y="365125"/>
            <a:ext cx="5739000" cy="80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359">
                <a:latin typeface="Comfortaa"/>
                <a:ea typeface="Comfortaa"/>
                <a:cs typeface="Comfortaa"/>
                <a:sym typeface="Comfortaa"/>
              </a:rPr>
              <a:t>0.73 coof</a:t>
            </a:r>
            <a:endParaRPr sz="5900"/>
          </a:p>
        </p:txBody>
      </p:sp>
      <p:sp>
        <p:nvSpPr>
          <p:cNvPr id="173" name="Google Shape;173;g24fc110ffb8_0_28"/>
          <p:cNvSpPr txBox="1"/>
          <p:nvPr>
            <p:ph idx="1" type="body"/>
          </p:nvPr>
        </p:nvSpPr>
        <p:spPr>
          <a:xfrm>
            <a:off x="5614725" y="1102850"/>
            <a:ext cx="5739000" cy="5605800"/>
          </a:xfrm>
          <a:prstGeom prst="rect">
            <a:avLst/>
          </a:prstGeom>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1"/>
              </a:buClr>
              <a:buSzPts val="935"/>
              <a:buFont typeface="Arial"/>
              <a:buNone/>
            </a:pPr>
            <a:r>
              <a:rPr lang="en-US" sz="1220">
                <a:highlight>
                  <a:schemeClr val="lt1"/>
                </a:highlight>
                <a:latin typeface="Comfortaa"/>
                <a:ea typeface="Comfortaa"/>
                <a:cs typeface="Comfortaa"/>
                <a:sym typeface="Comfortaa"/>
              </a:rPr>
              <a:t>The scatter plot of "Grocery" vs. "Milk" displays individual data points based on their spending on these two product categories. Here's the conclusion for this plot:</a:t>
            </a:r>
            <a:endParaRPr sz="1220">
              <a:highlight>
                <a:schemeClr val="lt1"/>
              </a:highlight>
              <a:latin typeface="Comfortaa"/>
              <a:ea typeface="Comfortaa"/>
              <a:cs typeface="Comfortaa"/>
              <a:sym typeface="Comfortaa"/>
            </a:endParaRPr>
          </a:p>
          <a:p>
            <a:pPr indent="0" lvl="0" marL="0" rtl="0" algn="l">
              <a:lnSpc>
                <a:spcPct val="95000"/>
              </a:lnSpc>
              <a:spcBef>
                <a:spcPts val="1500"/>
              </a:spcBef>
              <a:spcAft>
                <a:spcPts val="0"/>
              </a:spcAft>
              <a:buSzPts val="935"/>
              <a:buNone/>
            </a:pPr>
            <a:r>
              <a:rPr lang="en-US" sz="1220">
                <a:highlight>
                  <a:schemeClr val="lt1"/>
                </a:highlight>
                <a:latin typeface="Comfortaa"/>
                <a:ea typeface="Comfortaa"/>
                <a:cs typeface="Comfortaa"/>
                <a:sym typeface="Comfortaa"/>
              </a:rPr>
              <a:t>Positive Correlation: The plot shows a positive correlation between spending on "Grocery" and "Milk." As customers spend more on "Grocery," they tend to spend more on "Milk," and vice versa. The data points are generally clustered around a diagonal line that slopes upward, indicating this positive relationship.</a:t>
            </a:r>
            <a:endParaRPr sz="1220">
              <a:highlight>
                <a:schemeClr val="lt1"/>
              </a:highlight>
              <a:latin typeface="Comfortaa"/>
              <a:ea typeface="Comfortaa"/>
              <a:cs typeface="Comfortaa"/>
              <a:sym typeface="Comfortaa"/>
            </a:endParaRPr>
          </a:p>
          <a:p>
            <a:pPr indent="0" lvl="0" marL="0" rtl="0" algn="l">
              <a:lnSpc>
                <a:spcPct val="95000"/>
              </a:lnSpc>
              <a:spcBef>
                <a:spcPts val="1500"/>
              </a:spcBef>
              <a:spcAft>
                <a:spcPts val="0"/>
              </a:spcAft>
              <a:buClr>
                <a:schemeClr val="dk1"/>
              </a:buClr>
              <a:buSzPts val="935"/>
              <a:buFont typeface="Arial"/>
              <a:buNone/>
            </a:pPr>
            <a:r>
              <a:rPr lang="en-US" sz="1220">
                <a:highlight>
                  <a:schemeClr val="lt1"/>
                </a:highlight>
                <a:latin typeface="Comfortaa"/>
                <a:ea typeface="Comfortaa"/>
                <a:cs typeface="Comfortaa"/>
                <a:sym typeface="Comfortaa"/>
              </a:rPr>
              <a:t>Total Spending on Milk and Grocery by Channel: The bar chart visualizes the total spending on "Milk" and "Grocery" by different distribution channels. Here's the conclusion for this plot:</a:t>
            </a:r>
            <a:endParaRPr sz="1220">
              <a:highlight>
                <a:schemeClr val="lt1"/>
              </a:highlight>
              <a:latin typeface="Comfortaa"/>
              <a:ea typeface="Comfortaa"/>
              <a:cs typeface="Comfortaa"/>
              <a:sym typeface="Comfortaa"/>
            </a:endParaRPr>
          </a:p>
          <a:p>
            <a:pPr indent="0" lvl="0" marL="0" rtl="0" algn="l">
              <a:lnSpc>
                <a:spcPct val="95000"/>
              </a:lnSpc>
              <a:spcBef>
                <a:spcPts val="1500"/>
              </a:spcBef>
              <a:spcAft>
                <a:spcPts val="0"/>
              </a:spcAft>
              <a:buSzPts val="935"/>
              <a:buNone/>
            </a:pPr>
            <a:r>
              <a:rPr lang="en-US" sz="1220">
                <a:highlight>
                  <a:schemeClr val="lt1"/>
                </a:highlight>
                <a:latin typeface="Comfortaa"/>
                <a:ea typeface="Comfortaa"/>
                <a:cs typeface="Comfortaa"/>
                <a:sym typeface="Comfortaa"/>
              </a:rPr>
              <a:t>Channel Comparison:</a:t>
            </a:r>
            <a:endParaRPr sz="1220">
              <a:highlight>
                <a:schemeClr val="lt1"/>
              </a:highlight>
              <a:latin typeface="Comfortaa"/>
              <a:ea typeface="Comfortaa"/>
              <a:cs typeface="Comfortaa"/>
              <a:sym typeface="Comfortaa"/>
            </a:endParaRPr>
          </a:p>
          <a:p>
            <a:pPr indent="0" lvl="0" marL="0" rtl="0" algn="l">
              <a:lnSpc>
                <a:spcPct val="95000"/>
              </a:lnSpc>
              <a:spcBef>
                <a:spcPts val="1500"/>
              </a:spcBef>
              <a:spcAft>
                <a:spcPts val="0"/>
              </a:spcAft>
              <a:buSzPts val="935"/>
              <a:buNone/>
            </a:pPr>
            <a:r>
              <a:rPr lang="en-US" sz="1220">
                <a:highlight>
                  <a:schemeClr val="lt1"/>
                </a:highlight>
                <a:latin typeface="Comfortaa"/>
                <a:ea typeface="Comfortaa"/>
                <a:cs typeface="Comfortaa"/>
                <a:sym typeface="Comfortaa"/>
              </a:rPr>
              <a:t>Channel 1: This channel has significantly lower total spending on both "Milk" and "Grocery" compared to Channel 2.</a:t>
            </a:r>
            <a:endParaRPr sz="1220">
              <a:highlight>
                <a:schemeClr val="lt1"/>
              </a:highlight>
              <a:latin typeface="Comfortaa"/>
              <a:ea typeface="Comfortaa"/>
              <a:cs typeface="Comfortaa"/>
              <a:sym typeface="Comfortaa"/>
            </a:endParaRPr>
          </a:p>
          <a:p>
            <a:pPr indent="0" lvl="0" marL="0" rtl="0" algn="l">
              <a:lnSpc>
                <a:spcPct val="95000"/>
              </a:lnSpc>
              <a:spcBef>
                <a:spcPts val="1500"/>
              </a:spcBef>
              <a:spcAft>
                <a:spcPts val="0"/>
              </a:spcAft>
              <a:buSzPts val="935"/>
              <a:buNone/>
            </a:pPr>
            <a:r>
              <a:rPr lang="en-US" sz="1220">
                <a:highlight>
                  <a:schemeClr val="lt1"/>
                </a:highlight>
                <a:latin typeface="Comfortaa"/>
                <a:ea typeface="Comfortaa"/>
                <a:cs typeface="Comfortaa"/>
                <a:sym typeface="Comfortaa"/>
              </a:rPr>
              <a:t>Channel 2: Channel 2 exhibits significantly higher total spending on both "Milk" and "Grocery" compared to Channel 1. This suggests that Channel 2 represents larger customers or businesses with higher overall expenditures on these product categories.</a:t>
            </a:r>
            <a:endParaRPr sz="1220">
              <a:highlight>
                <a:schemeClr val="lt1"/>
              </a:highlight>
              <a:latin typeface="Comfortaa"/>
              <a:ea typeface="Comfortaa"/>
              <a:cs typeface="Comfortaa"/>
              <a:sym typeface="Comfortaa"/>
            </a:endParaRPr>
          </a:p>
          <a:p>
            <a:pPr indent="0" lvl="0" marL="0" rtl="0" algn="l">
              <a:lnSpc>
                <a:spcPct val="95000"/>
              </a:lnSpc>
              <a:spcBef>
                <a:spcPts val="1500"/>
              </a:spcBef>
              <a:spcAft>
                <a:spcPts val="0"/>
              </a:spcAft>
              <a:buSzPts val="935"/>
              <a:buNone/>
            </a:pPr>
            <a:r>
              <a:rPr lang="en-US" sz="1220">
                <a:highlight>
                  <a:schemeClr val="lt1"/>
                </a:highlight>
                <a:latin typeface="Comfortaa"/>
                <a:ea typeface="Comfortaa"/>
                <a:cs typeface="Comfortaa"/>
                <a:sym typeface="Comfortaa"/>
              </a:rPr>
              <a:t>In summary, the scatter plot illustrates the positive correlation between "Grocery" and "Milk" spending, while the bar chart highlights the substantial differences in total spending on these product categories between the two distribution channels, with Channel 2 having much higher total spending than Channel 1.</a:t>
            </a:r>
            <a:endParaRPr sz="248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29338f12dfa_0_9"/>
          <p:cNvSpPr txBox="1"/>
          <p:nvPr>
            <p:ph type="title"/>
          </p:nvPr>
        </p:nvSpPr>
        <p:spPr>
          <a:xfrm>
            <a:off x="5614800" y="365125"/>
            <a:ext cx="5739000" cy="80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sz="3359">
                <a:latin typeface="Comfortaa"/>
                <a:ea typeface="Comfortaa"/>
                <a:cs typeface="Comfortaa"/>
                <a:sym typeface="Comfortaa"/>
              </a:rPr>
              <a:t>0.66 coof</a:t>
            </a:r>
            <a:endParaRPr sz="5900"/>
          </a:p>
        </p:txBody>
      </p:sp>
      <p:sp>
        <p:nvSpPr>
          <p:cNvPr id="179" name="Google Shape;179;g29338f12dfa_0_9"/>
          <p:cNvSpPr txBox="1"/>
          <p:nvPr>
            <p:ph idx="1" type="body"/>
          </p:nvPr>
        </p:nvSpPr>
        <p:spPr>
          <a:xfrm>
            <a:off x="5614725" y="1102850"/>
            <a:ext cx="5739000" cy="5343300"/>
          </a:xfrm>
          <a:prstGeom prst="rect">
            <a:avLst/>
          </a:prstGeom>
        </p:spPr>
        <p:txBody>
          <a:bodyPr anchorCtr="0" anchor="t" bIns="45700" lIns="91425" spcFirstLastPara="1" rIns="91425" wrap="square" tIns="45700">
            <a:noAutofit/>
          </a:bodyPr>
          <a:lstStyle/>
          <a:p>
            <a:pPr indent="0" lvl="0" marL="0" rtl="0" algn="l">
              <a:lnSpc>
                <a:spcPct val="95000"/>
              </a:lnSpc>
              <a:spcBef>
                <a:spcPts val="1500"/>
              </a:spcBef>
              <a:spcAft>
                <a:spcPts val="0"/>
              </a:spcAft>
              <a:buSzPts val="770"/>
              <a:buNone/>
            </a:pPr>
            <a:r>
              <a:rPr lang="en-US" sz="939">
                <a:highlight>
                  <a:schemeClr val="lt1"/>
                </a:highlight>
                <a:latin typeface="Comfortaa"/>
                <a:ea typeface="Comfortaa"/>
                <a:cs typeface="Comfortaa"/>
                <a:sym typeface="Comfortaa"/>
              </a:rPr>
              <a:t>Detergents_Paper Spending:</a:t>
            </a:r>
            <a:endParaRPr sz="939">
              <a:highlight>
                <a:schemeClr val="lt1"/>
              </a:highlight>
              <a:latin typeface="Comfortaa"/>
              <a:ea typeface="Comfortaa"/>
              <a:cs typeface="Comfortaa"/>
              <a:sym typeface="Comfortaa"/>
            </a:endParaRPr>
          </a:p>
          <a:p>
            <a:pPr indent="0" lvl="0" marL="0" rtl="0" algn="l">
              <a:lnSpc>
                <a:spcPct val="95000"/>
              </a:lnSpc>
              <a:spcBef>
                <a:spcPts val="1500"/>
              </a:spcBef>
              <a:spcAft>
                <a:spcPts val="0"/>
              </a:spcAft>
              <a:buSzPts val="770"/>
              <a:buNone/>
            </a:pPr>
            <a:r>
              <a:rPr lang="en-US" sz="939">
                <a:highlight>
                  <a:schemeClr val="lt1"/>
                </a:highlight>
                <a:latin typeface="Comfortaa"/>
                <a:ea typeface="Comfortaa"/>
                <a:cs typeface="Comfortaa"/>
                <a:sym typeface="Comfortaa"/>
              </a:rPr>
              <a:t>For Channel 1, the box plot shows a relatively small interquartile range (IQR) for 'Detergents_Paper' spending, indicating that the spending in this category is concentrated within a relatively narrow range. There are a few outliers representing exceptionally high spending in this category within Channel 1.</a:t>
            </a:r>
            <a:endParaRPr sz="939">
              <a:highlight>
                <a:schemeClr val="lt1"/>
              </a:highlight>
              <a:latin typeface="Comfortaa"/>
              <a:ea typeface="Comfortaa"/>
              <a:cs typeface="Comfortaa"/>
              <a:sym typeface="Comfortaa"/>
            </a:endParaRPr>
          </a:p>
          <a:p>
            <a:pPr indent="0" lvl="0" marL="0" rtl="0" algn="l">
              <a:lnSpc>
                <a:spcPct val="95000"/>
              </a:lnSpc>
              <a:spcBef>
                <a:spcPts val="1500"/>
              </a:spcBef>
              <a:spcAft>
                <a:spcPts val="0"/>
              </a:spcAft>
              <a:buSzPts val="770"/>
              <a:buNone/>
            </a:pPr>
            <a:r>
              <a:rPr lang="en-US" sz="939">
                <a:highlight>
                  <a:schemeClr val="lt1"/>
                </a:highlight>
                <a:latin typeface="Comfortaa"/>
                <a:ea typeface="Comfortaa"/>
                <a:cs typeface="Comfortaa"/>
                <a:sym typeface="Comfortaa"/>
              </a:rPr>
              <a:t>For Channel 2, the box plot indicates a wider IQR for 'Detergents_Paper' spending, suggesting that spending in this category varies more within this channel. There are also outliers indicating some very high spending on 'Detergents_Paper' in Channel 2.</a:t>
            </a:r>
            <a:endParaRPr sz="939">
              <a:highlight>
                <a:schemeClr val="lt1"/>
              </a:highlight>
              <a:latin typeface="Comfortaa"/>
              <a:ea typeface="Comfortaa"/>
              <a:cs typeface="Comfortaa"/>
              <a:sym typeface="Comfortaa"/>
            </a:endParaRPr>
          </a:p>
          <a:p>
            <a:pPr indent="0" lvl="0" marL="0" rtl="0" algn="l">
              <a:lnSpc>
                <a:spcPct val="95000"/>
              </a:lnSpc>
              <a:spcBef>
                <a:spcPts val="1500"/>
              </a:spcBef>
              <a:spcAft>
                <a:spcPts val="0"/>
              </a:spcAft>
              <a:buSzPts val="770"/>
              <a:buNone/>
            </a:pPr>
            <a:r>
              <a:rPr lang="en-US" sz="939">
                <a:highlight>
                  <a:schemeClr val="lt1"/>
                </a:highlight>
                <a:latin typeface="Comfortaa"/>
                <a:ea typeface="Comfortaa"/>
                <a:cs typeface="Comfortaa"/>
                <a:sym typeface="Comfortaa"/>
              </a:rPr>
              <a:t>Milk Spending:</a:t>
            </a:r>
            <a:endParaRPr sz="939">
              <a:highlight>
                <a:schemeClr val="lt1"/>
              </a:highlight>
              <a:latin typeface="Comfortaa"/>
              <a:ea typeface="Comfortaa"/>
              <a:cs typeface="Comfortaa"/>
              <a:sym typeface="Comfortaa"/>
            </a:endParaRPr>
          </a:p>
          <a:p>
            <a:pPr indent="0" lvl="0" marL="0" rtl="0" algn="l">
              <a:lnSpc>
                <a:spcPct val="95000"/>
              </a:lnSpc>
              <a:spcBef>
                <a:spcPts val="1500"/>
              </a:spcBef>
              <a:spcAft>
                <a:spcPts val="0"/>
              </a:spcAft>
              <a:buSzPts val="770"/>
              <a:buNone/>
            </a:pPr>
            <a:r>
              <a:rPr lang="en-US" sz="939">
                <a:highlight>
                  <a:schemeClr val="lt1"/>
                </a:highlight>
                <a:latin typeface="Comfortaa"/>
                <a:ea typeface="Comfortaa"/>
                <a:cs typeface="Comfortaa"/>
                <a:sym typeface="Comfortaa"/>
              </a:rPr>
              <a:t>For both Channel 1 and Channel 2, the swarm plot shows individual data points for 'Milk' spending. The points are distributed across a range of values, with some data points exhibiting higher spending on 'Milk' and others having lower spending. There is no significant difference in the distribution of 'Milk' spending between the two channels.</a:t>
            </a:r>
            <a:endParaRPr sz="939">
              <a:highlight>
                <a:schemeClr val="lt1"/>
              </a:highlight>
              <a:latin typeface="Comfortaa"/>
              <a:ea typeface="Comfortaa"/>
              <a:cs typeface="Comfortaa"/>
              <a:sym typeface="Comfortaa"/>
            </a:endParaRPr>
          </a:p>
          <a:p>
            <a:pPr indent="0" lvl="0" marL="0" rtl="0" algn="l">
              <a:lnSpc>
                <a:spcPct val="95000"/>
              </a:lnSpc>
              <a:spcBef>
                <a:spcPts val="1500"/>
              </a:spcBef>
              <a:spcAft>
                <a:spcPts val="0"/>
              </a:spcAft>
              <a:buSzPts val="770"/>
              <a:buNone/>
            </a:pPr>
            <a:r>
              <a:rPr lang="en-US" sz="939">
                <a:highlight>
                  <a:schemeClr val="lt1"/>
                </a:highlight>
                <a:latin typeface="Comfortaa"/>
                <a:ea typeface="Comfortaa"/>
                <a:cs typeface="Comfortaa"/>
                <a:sym typeface="Comfortaa"/>
              </a:rPr>
              <a:t>Channel Distinction:</a:t>
            </a:r>
            <a:endParaRPr sz="939">
              <a:highlight>
                <a:schemeClr val="lt1"/>
              </a:highlight>
              <a:latin typeface="Comfortaa"/>
              <a:ea typeface="Comfortaa"/>
              <a:cs typeface="Comfortaa"/>
              <a:sym typeface="Comfortaa"/>
            </a:endParaRPr>
          </a:p>
          <a:p>
            <a:pPr indent="0" lvl="0" marL="0" rtl="0" algn="l">
              <a:lnSpc>
                <a:spcPct val="95000"/>
              </a:lnSpc>
              <a:spcBef>
                <a:spcPts val="1500"/>
              </a:spcBef>
              <a:spcAft>
                <a:spcPts val="0"/>
              </a:spcAft>
              <a:buSzPts val="770"/>
              <a:buNone/>
            </a:pPr>
            <a:r>
              <a:rPr lang="en-US" sz="939">
                <a:highlight>
                  <a:schemeClr val="lt1"/>
                </a:highlight>
                <a:latin typeface="Comfortaa"/>
                <a:ea typeface="Comfortaa"/>
                <a:cs typeface="Comfortaa"/>
                <a:sym typeface="Comfortaa"/>
              </a:rPr>
              <a:t>When comparing the two channels, it's evident that Channel 2 has a wider range of spending in the 'Detergents_Paper' category compared to Channel 1. This indicates that customers in Channel 2 have more diverse spending patterns in this category, with both low and high spenders.</a:t>
            </a:r>
            <a:endParaRPr sz="939">
              <a:highlight>
                <a:schemeClr val="lt1"/>
              </a:highlight>
              <a:latin typeface="Comfortaa"/>
              <a:ea typeface="Comfortaa"/>
              <a:cs typeface="Comfortaa"/>
              <a:sym typeface="Comfortaa"/>
            </a:endParaRPr>
          </a:p>
          <a:p>
            <a:pPr indent="0" lvl="0" marL="0" rtl="0" algn="l">
              <a:lnSpc>
                <a:spcPct val="95000"/>
              </a:lnSpc>
              <a:spcBef>
                <a:spcPts val="1500"/>
              </a:spcBef>
              <a:spcAft>
                <a:spcPts val="0"/>
              </a:spcAft>
              <a:buSzPts val="770"/>
              <a:buNone/>
            </a:pPr>
            <a:r>
              <a:rPr lang="en-US" sz="939">
                <a:highlight>
                  <a:schemeClr val="lt1"/>
                </a:highlight>
                <a:latin typeface="Comfortaa"/>
                <a:ea typeface="Comfortaa"/>
                <a:cs typeface="Comfortaa"/>
                <a:sym typeface="Comfortaa"/>
              </a:rPr>
              <a:t>In terms of 'Milk' spending, both channels have a similar distribution pattern, and there's no substantial difference in the range of spending.</a:t>
            </a:r>
            <a:endParaRPr sz="939">
              <a:highlight>
                <a:schemeClr val="lt1"/>
              </a:highlight>
              <a:latin typeface="Comfortaa"/>
              <a:ea typeface="Comfortaa"/>
              <a:cs typeface="Comfortaa"/>
              <a:sym typeface="Comfortaa"/>
            </a:endParaRPr>
          </a:p>
          <a:p>
            <a:pPr indent="0" lvl="0" marL="0" rtl="0" algn="l">
              <a:lnSpc>
                <a:spcPct val="95000"/>
              </a:lnSpc>
              <a:spcBef>
                <a:spcPts val="1500"/>
              </a:spcBef>
              <a:spcAft>
                <a:spcPts val="0"/>
              </a:spcAft>
              <a:buClr>
                <a:schemeClr val="dk1"/>
              </a:buClr>
              <a:buSzPts val="770"/>
              <a:buFont typeface="Arial"/>
              <a:buNone/>
            </a:pPr>
            <a:r>
              <a:rPr lang="en-US" sz="939">
                <a:highlight>
                  <a:schemeClr val="lt1"/>
                </a:highlight>
                <a:latin typeface="Comfortaa"/>
                <a:ea typeface="Comfortaa"/>
                <a:cs typeface="Comfortaa"/>
                <a:sym typeface="Comfortaa"/>
              </a:rPr>
              <a:t>In summary, this plot helps visualize the distribution of spending on 'Detergents_Paper' and 'Milk' by different distribution channels. It shows that 'Detergents_Paper' spending varies more in Channel 2, with some exceptionally high spenders, while 'Milk' spending appears to have a similar distribution in both channels.</a:t>
            </a:r>
            <a:endParaRPr sz="939">
              <a:highlight>
                <a:schemeClr val="lt1"/>
              </a:highlight>
              <a:latin typeface="Comfortaa"/>
              <a:ea typeface="Comfortaa"/>
              <a:cs typeface="Comfortaa"/>
              <a:sym typeface="Comfortaa"/>
            </a:endParaRPr>
          </a:p>
          <a:p>
            <a:pPr indent="0" lvl="0" marL="0" rtl="0" algn="l">
              <a:lnSpc>
                <a:spcPct val="70000"/>
              </a:lnSpc>
              <a:spcBef>
                <a:spcPts val="1000"/>
              </a:spcBef>
              <a:spcAft>
                <a:spcPts val="0"/>
              </a:spcAft>
              <a:buSzPts val="770"/>
              <a:buNone/>
            </a:pPr>
            <a:r>
              <a:t/>
            </a:r>
            <a:endParaRPr sz="1960"/>
          </a:p>
        </p:txBody>
      </p:sp>
      <p:pic>
        <p:nvPicPr>
          <p:cNvPr id="180" name="Google Shape;180;g29338f12dfa_0_9"/>
          <p:cNvPicPr preferRelativeResize="0"/>
          <p:nvPr/>
        </p:nvPicPr>
        <p:blipFill>
          <a:blip r:embed="rId3">
            <a:alphaModFix/>
          </a:blip>
          <a:stretch>
            <a:fillRect/>
          </a:stretch>
        </p:blipFill>
        <p:spPr>
          <a:xfrm>
            <a:off x="182525" y="3309600"/>
            <a:ext cx="5061750" cy="3136626"/>
          </a:xfrm>
          <a:prstGeom prst="rect">
            <a:avLst/>
          </a:prstGeom>
          <a:noFill/>
          <a:ln>
            <a:noFill/>
          </a:ln>
        </p:spPr>
      </p:pic>
      <p:pic>
        <p:nvPicPr>
          <p:cNvPr id="181" name="Google Shape;181;g29338f12dfa_0_9"/>
          <p:cNvPicPr preferRelativeResize="0"/>
          <p:nvPr/>
        </p:nvPicPr>
        <p:blipFill>
          <a:blip r:embed="rId4">
            <a:alphaModFix/>
          </a:blip>
          <a:stretch>
            <a:fillRect/>
          </a:stretch>
        </p:blipFill>
        <p:spPr>
          <a:xfrm>
            <a:off x="182525" y="172975"/>
            <a:ext cx="5061751" cy="31366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9338f12dfa_0_18"/>
          <p:cNvSpPr txBox="1"/>
          <p:nvPr>
            <p:ph type="title"/>
          </p:nvPr>
        </p:nvSpPr>
        <p:spPr>
          <a:xfrm>
            <a:off x="6096000" y="365125"/>
            <a:ext cx="5257800" cy="7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0,61 coof</a:t>
            </a:r>
            <a:endParaRPr/>
          </a:p>
        </p:txBody>
      </p:sp>
      <p:sp>
        <p:nvSpPr>
          <p:cNvPr id="187" name="Google Shape;187;g29338f12dfa_0_18"/>
          <p:cNvSpPr txBox="1"/>
          <p:nvPr>
            <p:ph idx="1" type="body"/>
          </p:nvPr>
        </p:nvSpPr>
        <p:spPr>
          <a:xfrm>
            <a:off x="6205075" y="1037875"/>
            <a:ext cx="5257800" cy="5249400"/>
          </a:xfrm>
          <a:prstGeom prst="rect">
            <a:avLst/>
          </a:prstGeom>
        </p:spPr>
        <p:txBody>
          <a:bodyPr anchorCtr="0" anchor="t" bIns="45700" lIns="91425" spcFirstLastPara="1" rIns="91425" wrap="square" tIns="45700">
            <a:noAutofit/>
          </a:bodyPr>
          <a:lstStyle/>
          <a:p>
            <a:pPr indent="0" lvl="0" marL="0" rtl="0" algn="l">
              <a:lnSpc>
                <a:spcPct val="95000"/>
              </a:lnSpc>
              <a:spcBef>
                <a:spcPts val="1500"/>
              </a:spcBef>
              <a:spcAft>
                <a:spcPts val="0"/>
              </a:spcAft>
              <a:buSzPts val="688"/>
              <a:buNone/>
            </a:pPr>
            <a:r>
              <a:rPr lang="en-US" sz="850">
                <a:highlight>
                  <a:schemeClr val="lt1"/>
                </a:highlight>
                <a:latin typeface="Comfortaa"/>
                <a:ea typeface="Comfortaa"/>
                <a:cs typeface="Comfortaa"/>
                <a:sym typeface="Comfortaa"/>
              </a:rPr>
              <a:t>Channel Comparison:</a:t>
            </a:r>
            <a:endParaRPr sz="850">
              <a:highlight>
                <a:schemeClr val="lt1"/>
              </a:highlight>
              <a:latin typeface="Comfortaa"/>
              <a:ea typeface="Comfortaa"/>
              <a:cs typeface="Comfortaa"/>
              <a:sym typeface="Comfortaa"/>
            </a:endParaRPr>
          </a:p>
          <a:p>
            <a:pPr indent="0" lvl="0" marL="0" rtl="0" algn="l">
              <a:lnSpc>
                <a:spcPct val="95000"/>
              </a:lnSpc>
              <a:spcBef>
                <a:spcPts val="1500"/>
              </a:spcBef>
              <a:spcAft>
                <a:spcPts val="0"/>
              </a:spcAft>
              <a:buSzPts val="688"/>
              <a:buNone/>
            </a:pPr>
            <a:r>
              <a:rPr lang="en-US" sz="850">
                <a:highlight>
                  <a:schemeClr val="lt1"/>
                </a:highlight>
                <a:latin typeface="Comfortaa"/>
                <a:ea typeface="Comfortaa"/>
                <a:cs typeface="Comfortaa"/>
                <a:sym typeface="Comfortaa"/>
              </a:rPr>
              <a:t>The plot effectively distinguishes between Channel 1 and Channel 2 with different colors and labels.</a:t>
            </a:r>
            <a:br>
              <a:rPr lang="en-US" sz="850">
                <a:highlight>
                  <a:schemeClr val="lt1"/>
                </a:highlight>
                <a:latin typeface="Comfortaa"/>
                <a:ea typeface="Comfortaa"/>
                <a:cs typeface="Comfortaa"/>
                <a:sym typeface="Comfortaa"/>
              </a:rPr>
            </a:br>
            <a:r>
              <a:rPr lang="en-US" sz="850">
                <a:highlight>
                  <a:schemeClr val="lt1"/>
                </a:highlight>
                <a:latin typeface="Comfortaa"/>
                <a:ea typeface="Comfortaa"/>
                <a:cs typeface="Comfortaa"/>
                <a:sym typeface="Comfortaa"/>
              </a:rPr>
              <a:t>Channel 1 (labeled as 'Channel 1') is represented by one set of data points, which are generally clustered together on the lower end of the spending scale for 'Grocery.'</a:t>
            </a:r>
            <a:br>
              <a:rPr lang="en-US" sz="850">
                <a:highlight>
                  <a:schemeClr val="lt1"/>
                </a:highlight>
                <a:latin typeface="Comfortaa"/>
                <a:ea typeface="Comfortaa"/>
                <a:cs typeface="Comfortaa"/>
                <a:sym typeface="Comfortaa"/>
              </a:rPr>
            </a:br>
            <a:r>
              <a:rPr lang="en-US" sz="850">
                <a:highlight>
                  <a:schemeClr val="lt1"/>
                </a:highlight>
                <a:latin typeface="Comfortaa"/>
                <a:ea typeface="Comfortaa"/>
                <a:cs typeface="Comfortaa"/>
                <a:sym typeface="Comfortaa"/>
              </a:rPr>
              <a:t>Channel 2 (labeled as 'Channel 2') is represented by another set of data points that are more scattered but tend to have higher spending on 'Grocery.'</a:t>
            </a:r>
            <a:br>
              <a:rPr lang="en-US" sz="850">
                <a:highlight>
                  <a:schemeClr val="lt1"/>
                </a:highlight>
                <a:latin typeface="Comfortaa"/>
                <a:ea typeface="Comfortaa"/>
                <a:cs typeface="Comfortaa"/>
                <a:sym typeface="Comfortaa"/>
              </a:rPr>
            </a:br>
            <a:r>
              <a:rPr lang="en-US" sz="850">
                <a:highlight>
                  <a:schemeClr val="lt1"/>
                </a:highlight>
                <a:latin typeface="Comfortaa"/>
                <a:ea typeface="Comfortaa"/>
                <a:cs typeface="Comfortaa"/>
                <a:sym typeface="Comfortaa"/>
              </a:rPr>
              <a:t>Channel Distinction: This plot clearly illustrates that Channel 2 customers generally have significantly higher spending on 'Grocery' compared to Channel 1. Channel 1 customers, on the other hand, typically have lower spending in this category.</a:t>
            </a:r>
            <a:endParaRPr sz="850">
              <a:highlight>
                <a:schemeClr val="lt1"/>
              </a:highlight>
              <a:latin typeface="Comfortaa"/>
              <a:ea typeface="Comfortaa"/>
              <a:cs typeface="Comfortaa"/>
              <a:sym typeface="Comfortaa"/>
            </a:endParaRPr>
          </a:p>
          <a:p>
            <a:pPr indent="0" lvl="0" marL="0" rtl="0" algn="l">
              <a:lnSpc>
                <a:spcPct val="95000"/>
              </a:lnSpc>
              <a:spcBef>
                <a:spcPts val="1500"/>
              </a:spcBef>
              <a:spcAft>
                <a:spcPts val="0"/>
              </a:spcAft>
              <a:buSzPts val="688"/>
              <a:buNone/>
            </a:pPr>
            <a:r>
              <a:rPr lang="en-US" sz="850">
                <a:highlight>
                  <a:schemeClr val="lt1"/>
                </a:highlight>
                <a:latin typeface="Comfortaa"/>
                <a:ea typeface="Comfortaa"/>
                <a:cs typeface="Comfortaa"/>
                <a:sym typeface="Comfortaa"/>
              </a:rPr>
              <a:t>In summary, this scatter plot effectively shows the distinction in 'Grocery' spending between Channel 1 and Channel 2, with Channel 2 customers being the larger spenders in this product category.</a:t>
            </a:r>
            <a:endParaRPr sz="850">
              <a:highlight>
                <a:schemeClr val="lt1"/>
              </a:highlight>
              <a:latin typeface="Comfortaa"/>
              <a:ea typeface="Comfortaa"/>
              <a:cs typeface="Comfortaa"/>
              <a:sym typeface="Comfortaa"/>
            </a:endParaRPr>
          </a:p>
          <a:p>
            <a:pPr indent="0" lvl="0" marL="0" rtl="0" algn="l">
              <a:lnSpc>
                <a:spcPct val="95000"/>
              </a:lnSpc>
              <a:spcBef>
                <a:spcPts val="1500"/>
              </a:spcBef>
              <a:spcAft>
                <a:spcPts val="0"/>
              </a:spcAft>
              <a:buSzPts val="688"/>
              <a:buNone/>
            </a:pPr>
            <a:r>
              <a:rPr lang="en-US" sz="850">
                <a:highlight>
                  <a:schemeClr val="lt1"/>
                </a:highlight>
                <a:latin typeface="Comfortaa"/>
                <a:ea typeface="Comfortaa"/>
                <a:cs typeface="Comfortaa"/>
                <a:sym typeface="Comfortaa"/>
              </a:rPr>
              <a:t>Distribution Comparison:</a:t>
            </a:r>
            <a:br>
              <a:rPr lang="en-US" sz="850">
                <a:highlight>
                  <a:schemeClr val="lt1"/>
                </a:highlight>
                <a:latin typeface="Comfortaa"/>
                <a:ea typeface="Comfortaa"/>
                <a:cs typeface="Comfortaa"/>
                <a:sym typeface="Comfortaa"/>
              </a:rPr>
            </a:br>
            <a:r>
              <a:rPr lang="en-US" sz="850">
                <a:highlight>
                  <a:schemeClr val="lt1"/>
                </a:highlight>
                <a:latin typeface="Comfortaa"/>
                <a:ea typeface="Comfortaa"/>
                <a:cs typeface="Comfortaa"/>
                <a:sym typeface="Comfortaa"/>
              </a:rPr>
              <a:t>The violin plot provides a clear comparison of the distribution of 'Grocery' spending between Channel 1 and Channel 2.</a:t>
            </a:r>
            <a:br>
              <a:rPr lang="en-US" sz="850">
                <a:highlight>
                  <a:schemeClr val="lt1"/>
                </a:highlight>
                <a:latin typeface="Comfortaa"/>
                <a:ea typeface="Comfortaa"/>
                <a:cs typeface="Comfortaa"/>
                <a:sym typeface="Comfortaa"/>
              </a:rPr>
            </a:br>
            <a:r>
              <a:rPr lang="en-US" sz="850">
                <a:highlight>
                  <a:schemeClr val="lt1"/>
                </a:highlight>
                <a:latin typeface="Comfortaa"/>
                <a:ea typeface="Comfortaa"/>
                <a:cs typeface="Comfortaa"/>
                <a:sym typeface="Comfortaa"/>
              </a:rPr>
              <a:t>For Channel 1 (represented on the left side of the plot), the violin plot is narrower, indicating that spending on 'Grocery' is concentrated within a relatively smaller range. This suggests that Channel 1 customers typically have more consistent and lower spending on 'Grocery.'</a:t>
            </a:r>
            <a:br>
              <a:rPr lang="en-US" sz="850">
                <a:highlight>
                  <a:schemeClr val="lt1"/>
                </a:highlight>
                <a:latin typeface="Comfortaa"/>
                <a:ea typeface="Comfortaa"/>
                <a:cs typeface="Comfortaa"/>
                <a:sym typeface="Comfortaa"/>
              </a:rPr>
            </a:br>
            <a:r>
              <a:rPr lang="en-US" sz="850">
                <a:highlight>
                  <a:schemeClr val="lt1"/>
                </a:highlight>
                <a:latin typeface="Comfortaa"/>
                <a:ea typeface="Comfortaa"/>
                <a:cs typeface="Comfortaa"/>
                <a:sym typeface="Comfortaa"/>
              </a:rPr>
              <a:t>For Channel 2 (represented on the right side of the plot), the violin plot is wider, indicating a broader range of 'Grocery' spending. This suggests that Channel 2 customers have more diverse spending patterns in this category, with both low and high spenders.</a:t>
            </a:r>
            <a:br>
              <a:rPr lang="en-US" sz="850">
                <a:highlight>
                  <a:schemeClr val="lt1"/>
                </a:highlight>
                <a:latin typeface="Comfortaa"/>
                <a:ea typeface="Comfortaa"/>
                <a:cs typeface="Comfortaa"/>
                <a:sym typeface="Comfortaa"/>
              </a:rPr>
            </a:br>
            <a:r>
              <a:rPr lang="en-US" sz="850">
                <a:highlight>
                  <a:schemeClr val="lt1"/>
                </a:highlight>
                <a:latin typeface="Comfortaa"/>
                <a:ea typeface="Comfortaa"/>
                <a:cs typeface="Comfortaa"/>
                <a:sym typeface="Comfortaa"/>
              </a:rPr>
              <a:t>Central Tendency:</a:t>
            </a:r>
            <a:br>
              <a:rPr lang="en-US" sz="850">
                <a:highlight>
                  <a:schemeClr val="lt1"/>
                </a:highlight>
                <a:latin typeface="Comfortaa"/>
                <a:ea typeface="Comfortaa"/>
                <a:cs typeface="Comfortaa"/>
                <a:sym typeface="Comfortaa"/>
              </a:rPr>
            </a:br>
            <a:r>
              <a:rPr lang="en-US" sz="850">
                <a:highlight>
                  <a:schemeClr val="lt1"/>
                </a:highlight>
                <a:latin typeface="Comfortaa"/>
                <a:ea typeface="Comfortaa"/>
                <a:cs typeface="Comfortaa"/>
                <a:sym typeface="Comfortaa"/>
              </a:rPr>
              <a:t>The white dot inside each violin represents the median spending for 'Grocery' in each channel. In this plot, you can see that the median spending for 'Grocery' is higher for Channel 2 compared to Channel 1.</a:t>
            </a:r>
            <a:br>
              <a:rPr lang="en-US" sz="850">
                <a:highlight>
                  <a:schemeClr val="lt1"/>
                </a:highlight>
                <a:latin typeface="Comfortaa"/>
                <a:ea typeface="Comfortaa"/>
                <a:cs typeface="Comfortaa"/>
                <a:sym typeface="Comfortaa"/>
              </a:rPr>
            </a:br>
            <a:r>
              <a:rPr lang="en-US" sz="850">
                <a:highlight>
                  <a:schemeClr val="lt1"/>
                </a:highlight>
                <a:latin typeface="Comfortaa"/>
                <a:ea typeface="Comfortaa"/>
                <a:cs typeface="Comfortaa"/>
                <a:sym typeface="Comfortaa"/>
              </a:rPr>
              <a:t>Density Estimation: The width of the violin plot at different levels represents the density of data points. Wider sections indicate higher density, while narrower sections indicate lower density.</a:t>
            </a:r>
            <a:endParaRPr sz="850">
              <a:highlight>
                <a:schemeClr val="lt1"/>
              </a:highlight>
              <a:latin typeface="Comfortaa"/>
              <a:ea typeface="Comfortaa"/>
              <a:cs typeface="Comfortaa"/>
              <a:sym typeface="Comfortaa"/>
            </a:endParaRPr>
          </a:p>
          <a:p>
            <a:pPr indent="0" lvl="0" marL="0" rtl="0" algn="l">
              <a:lnSpc>
                <a:spcPct val="95000"/>
              </a:lnSpc>
              <a:spcBef>
                <a:spcPts val="1500"/>
              </a:spcBef>
              <a:spcAft>
                <a:spcPts val="0"/>
              </a:spcAft>
              <a:buSzPts val="688"/>
              <a:buNone/>
            </a:pPr>
            <a:r>
              <a:rPr lang="en-US" sz="850">
                <a:highlight>
                  <a:schemeClr val="lt1"/>
                </a:highlight>
                <a:latin typeface="Comfortaa"/>
                <a:ea typeface="Comfortaa"/>
                <a:cs typeface="Comfortaa"/>
                <a:sym typeface="Comfortaa"/>
              </a:rPr>
              <a:t>In summary, the violin plot effectively shows the distribution of 'Grocery' spending for both Channel 1 and Channel 2, illustrating that Channel 2 has a wider and more varied distribution of spending in this category compared to the more concentrated spending pattern in Channel 1</a:t>
            </a:r>
            <a:endParaRPr sz="1850">
              <a:highlight>
                <a:schemeClr val="lt1"/>
              </a:highlight>
              <a:latin typeface="Comfortaa"/>
              <a:ea typeface="Comfortaa"/>
              <a:cs typeface="Comfortaa"/>
              <a:sym typeface="Comfortaa"/>
            </a:endParaRPr>
          </a:p>
        </p:txBody>
      </p:sp>
      <p:pic>
        <p:nvPicPr>
          <p:cNvPr id="188" name="Google Shape;188;g29338f12dfa_0_18"/>
          <p:cNvPicPr preferRelativeResize="0"/>
          <p:nvPr/>
        </p:nvPicPr>
        <p:blipFill>
          <a:blip r:embed="rId3">
            <a:alphaModFix/>
          </a:blip>
          <a:stretch>
            <a:fillRect/>
          </a:stretch>
        </p:blipFill>
        <p:spPr>
          <a:xfrm>
            <a:off x="79500" y="127175"/>
            <a:ext cx="5339675" cy="3267924"/>
          </a:xfrm>
          <a:prstGeom prst="rect">
            <a:avLst/>
          </a:prstGeom>
          <a:noFill/>
          <a:ln>
            <a:noFill/>
          </a:ln>
        </p:spPr>
      </p:pic>
      <p:pic>
        <p:nvPicPr>
          <p:cNvPr id="189" name="Google Shape;189;g29338f12dfa_0_18"/>
          <p:cNvPicPr preferRelativeResize="0"/>
          <p:nvPr/>
        </p:nvPicPr>
        <p:blipFill>
          <a:blip r:embed="rId4">
            <a:alphaModFix/>
          </a:blip>
          <a:stretch>
            <a:fillRect/>
          </a:stretch>
        </p:blipFill>
        <p:spPr>
          <a:xfrm>
            <a:off x="79502" y="3395100"/>
            <a:ext cx="5712424" cy="32679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g24fc110ffb8_0_23"/>
          <p:cNvPicPr preferRelativeResize="0"/>
          <p:nvPr/>
        </p:nvPicPr>
        <p:blipFill>
          <a:blip r:embed="rId3">
            <a:alphaModFix/>
          </a:blip>
          <a:stretch>
            <a:fillRect/>
          </a:stretch>
        </p:blipFill>
        <p:spPr>
          <a:xfrm>
            <a:off x="839450" y="179350"/>
            <a:ext cx="4320249" cy="3293150"/>
          </a:xfrm>
          <a:prstGeom prst="rect">
            <a:avLst/>
          </a:prstGeom>
          <a:noFill/>
          <a:ln>
            <a:noFill/>
          </a:ln>
        </p:spPr>
      </p:pic>
      <p:pic>
        <p:nvPicPr>
          <p:cNvPr id="195" name="Google Shape;195;g24fc110ffb8_0_23"/>
          <p:cNvPicPr preferRelativeResize="0"/>
          <p:nvPr/>
        </p:nvPicPr>
        <p:blipFill>
          <a:blip r:embed="rId4">
            <a:alphaModFix/>
          </a:blip>
          <a:stretch>
            <a:fillRect/>
          </a:stretch>
        </p:blipFill>
        <p:spPr>
          <a:xfrm>
            <a:off x="6551525" y="192975"/>
            <a:ext cx="4320251" cy="3265909"/>
          </a:xfrm>
          <a:prstGeom prst="rect">
            <a:avLst/>
          </a:prstGeom>
          <a:noFill/>
          <a:ln>
            <a:noFill/>
          </a:ln>
        </p:spPr>
      </p:pic>
      <p:sp>
        <p:nvSpPr>
          <p:cNvPr id="196" name="Google Shape;196;g24fc110ffb8_0_23"/>
          <p:cNvSpPr txBox="1"/>
          <p:nvPr/>
        </p:nvSpPr>
        <p:spPr>
          <a:xfrm>
            <a:off x="5389952" y="270750"/>
            <a:ext cx="1412100" cy="442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860">
                <a:solidFill>
                  <a:schemeClr val="dk1"/>
                </a:solidFill>
                <a:latin typeface="Comfortaa"/>
                <a:ea typeface="Comfortaa"/>
                <a:cs typeface="Comfortaa"/>
                <a:sym typeface="Comfortaa"/>
              </a:rPr>
              <a:t>0.46 coof</a:t>
            </a:r>
            <a:endParaRPr/>
          </a:p>
        </p:txBody>
      </p:sp>
      <p:pic>
        <p:nvPicPr>
          <p:cNvPr id="197" name="Google Shape;197;g24fc110ffb8_0_23"/>
          <p:cNvPicPr preferRelativeResize="0"/>
          <p:nvPr/>
        </p:nvPicPr>
        <p:blipFill>
          <a:blip r:embed="rId5">
            <a:alphaModFix/>
          </a:blip>
          <a:stretch>
            <a:fillRect/>
          </a:stretch>
        </p:blipFill>
        <p:spPr>
          <a:xfrm>
            <a:off x="6551523" y="3472500"/>
            <a:ext cx="4320251" cy="3094325"/>
          </a:xfrm>
          <a:prstGeom prst="rect">
            <a:avLst/>
          </a:prstGeom>
          <a:noFill/>
          <a:ln>
            <a:noFill/>
          </a:ln>
        </p:spPr>
      </p:pic>
      <p:sp>
        <p:nvSpPr>
          <p:cNvPr id="198" name="Google Shape;198;g24fc110ffb8_0_23"/>
          <p:cNvSpPr txBox="1"/>
          <p:nvPr/>
        </p:nvSpPr>
        <p:spPr>
          <a:xfrm>
            <a:off x="5299852" y="3611275"/>
            <a:ext cx="1412100" cy="442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860">
                <a:solidFill>
                  <a:schemeClr val="dk1"/>
                </a:solidFill>
                <a:latin typeface="Comfortaa"/>
                <a:ea typeface="Comfortaa"/>
                <a:cs typeface="Comfortaa"/>
                <a:sym typeface="Comfortaa"/>
              </a:rPr>
              <a:t>0.35 coof</a:t>
            </a:r>
            <a:endParaRPr/>
          </a:p>
        </p:txBody>
      </p:sp>
      <p:pic>
        <p:nvPicPr>
          <p:cNvPr id="199" name="Google Shape;199;g24fc110ffb8_0_23"/>
          <p:cNvPicPr preferRelativeResize="0"/>
          <p:nvPr/>
        </p:nvPicPr>
        <p:blipFill>
          <a:blip r:embed="rId6">
            <a:alphaModFix/>
          </a:blip>
          <a:stretch>
            <a:fillRect/>
          </a:stretch>
        </p:blipFill>
        <p:spPr>
          <a:xfrm>
            <a:off x="839449" y="3546700"/>
            <a:ext cx="4320250" cy="3080700"/>
          </a:xfrm>
          <a:prstGeom prst="rect">
            <a:avLst/>
          </a:prstGeom>
          <a:noFill/>
          <a:ln>
            <a:noFill/>
          </a:ln>
        </p:spPr>
      </p:pic>
      <p:sp>
        <p:nvSpPr>
          <p:cNvPr id="200" name="Google Shape;200;g24fc110ffb8_0_23"/>
          <p:cNvSpPr txBox="1"/>
          <p:nvPr/>
        </p:nvSpPr>
        <p:spPr>
          <a:xfrm>
            <a:off x="7387275" y="6319200"/>
            <a:ext cx="4732500" cy="53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latin typeface="Comfortaa Light"/>
                <a:ea typeface="Comfortaa Light"/>
                <a:cs typeface="Comfortaa Light"/>
                <a:sym typeface="Comfortaa Light"/>
              </a:rPr>
              <a:t>Methodology</a:t>
            </a:r>
            <a:endParaRPr>
              <a:latin typeface="Comfortaa Light"/>
              <a:ea typeface="Comfortaa Light"/>
              <a:cs typeface="Comfortaa Light"/>
              <a:sym typeface="Comfortaa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291c5680fb1_0_31"/>
          <p:cNvSpPr txBox="1"/>
          <p:nvPr>
            <p:ph type="title"/>
          </p:nvPr>
        </p:nvSpPr>
        <p:spPr>
          <a:xfrm>
            <a:off x="617725" y="174300"/>
            <a:ext cx="7320300" cy="6333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latin typeface="Comfortaa"/>
                <a:ea typeface="Comfortaa"/>
                <a:cs typeface="Comfortaa"/>
                <a:sym typeface="Comfortaa"/>
              </a:rPr>
              <a:t>LinearRegression model</a:t>
            </a:r>
            <a:endParaRPr>
              <a:latin typeface="Comfortaa"/>
              <a:ea typeface="Comfortaa"/>
              <a:cs typeface="Comfortaa"/>
              <a:sym typeface="Comfortaa"/>
            </a:endParaRPr>
          </a:p>
        </p:txBody>
      </p:sp>
      <p:sp>
        <p:nvSpPr>
          <p:cNvPr id="206" name="Google Shape;206;g291c5680fb1_0_31"/>
          <p:cNvSpPr txBox="1"/>
          <p:nvPr>
            <p:ph idx="1" type="body"/>
          </p:nvPr>
        </p:nvSpPr>
        <p:spPr>
          <a:xfrm>
            <a:off x="511075" y="1200450"/>
            <a:ext cx="10842600" cy="4932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latin typeface="Comfortaa"/>
                <a:ea typeface="Comfortaa"/>
                <a:cs typeface="Comfortaa"/>
                <a:sym typeface="Comfortaa"/>
              </a:rPr>
              <a:t>On given dataset </a:t>
            </a:r>
            <a:endParaRPr>
              <a:latin typeface="Comfortaa"/>
              <a:ea typeface="Comfortaa"/>
              <a:cs typeface="Comfortaa"/>
              <a:sym typeface="Comfortaa"/>
            </a:endParaRPr>
          </a:p>
          <a:p>
            <a:pPr indent="0" lvl="0" marL="0" rtl="0" algn="l">
              <a:spcBef>
                <a:spcPts val="1000"/>
              </a:spcBef>
              <a:spcAft>
                <a:spcPts val="0"/>
              </a:spcAft>
              <a:buNone/>
            </a:pPr>
            <a:r>
              <a:rPr lang="en-US">
                <a:latin typeface="Comfortaa"/>
                <a:ea typeface="Comfortaa"/>
                <a:cs typeface="Comfortaa"/>
                <a:sym typeface="Comfortaa"/>
              </a:rPr>
              <a:t>It’s possible to perform LinearRegression model to predict results one of the variables, by analyzing different.</a:t>
            </a:r>
            <a:endParaRPr>
              <a:latin typeface="Comfortaa"/>
              <a:ea typeface="Comfortaa"/>
              <a:cs typeface="Comfortaa"/>
              <a:sym typeface="Comfortaa"/>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207" name="Google Shape;207;g291c5680fb1_0_31"/>
          <p:cNvPicPr preferRelativeResize="0"/>
          <p:nvPr/>
        </p:nvPicPr>
        <p:blipFill>
          <a:blip r:embed="rId3">
            <a:alphaModFix/>
          </a:blip>
          <a:stretch>
            <a:fillRect/>
          </a:stretch>
        </p:blipFill>
        <p:spPr>
          <a:xfrm>
            <a:off x="511075" y="2896500"/>
            <a:ext cx="10359851" cy="2328025"/>
          </a:xfrm>
          <a:prstGeom prst="rect">
            <a:avLst/>
          </a:prstGeom>
          <a:noFill/>
          <a:ln>
            <a:noFill/>
          </a:ln>
        </p:spPr>
      </p:pic>
      <p:pic>
        <p:nvPicPr>
          <p:cNvPr id="208" name="Google Shape;208;g291c5680fb1_0_31"/>
          <p:cNvPicPr preferRelativeResize="0"/>
          <p:nvPr/>
        </p:nvPicPr>
        <p:blipFill>
          <a:blip r:embed="rId4">
            <a:alphaModFix/>
          </a:blip>
          <a:stretch>
            <a:fillRect/>
          </a:stretch>
        </p:blipFill>
        <p:spPr>
          <a:xfrm>
            <a:off x="3909000" y="1092226"/>
            <a:ext cx="2963844" cy="633300"/>
          </a:xfrm>
          <a:prstGeom prst="rect">
            <a:avLst/>
          </a:prstGeom>
          <a:noFill/>
          <a:ln>
            <a:noFill/>
          </a:ln>
        </p:spPr>
      </p:pic>
      <p:pic>
        <p:nvPicPr>
          <p:cNvPr id="209" name="Google Shape;209;g291c5680fb1_0_31"/>
          <p:cNvPicPr preferRelativeResize="0"/>
          <p:nvPr/>
        </p:nvPicPr>
        <p:blipFill>
          <a:blip r:embed="rId5">
            <a:alphaModFix/>
          </a:blip>
          <a:stretch>
            <a:fillRect/>
          </a:stretch>
        </p:blipFill>
        <p:spPr>
          <a:xfrm>
            <a:off x="1708675" y="5299200"/>
            <a:ext cx="2741600" cy="762700"/>
          </a:xfrm>
          <a:prstGeom prst="rect">
            <a:avLst/>
          </a:prstGeom>
          <a:noFill/>
          <a:ln>
            <a:noFill/>
          </a:ln>
        </p:spPr>
      </p:pic>
      <p:sp>
        <p:nvSpPr>
          <p:cNvPr id="210" name="Google Shape;210;g291c5680fb1_0_31"/>
          <p:cNvSpPr txBox="1"/>
          <p:nvPr>
            <p:ph idx="1" type="body"/>
          </p:nvPr>
        </p:nvSpPr>
        <p:spPr>
          <a:xfrm>
            <a:off x="561775" y="5350575"/>
            <a:ext cx="3191100" cy="1436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latin typeface="Comfortaa"/>
                <a:ea typeface="Comfortaa"/>
                <a:cs typeface="Comfortaa"/>
                <a:sym typeface="Comfortaa"/>
              </a:rPr>
              <a:t>Result:</a:t>
            </a:r>
            <a:endParaRPr>
              <a:latin typeface="Comfortaa"/>
              <a:ea typeface="Comfortaa"/>
              <a:cs typeface="Comfortaa"/>
              <a:sym typeface="Comfortaa"/>
            </a:endParaRPr>
          </a:p>
        </p:txBody>
      </p:sp>
      <p:sp>
        <p:nvSpPr>
          <p:cNvPr id="211" name="Google Shape;211;g291c5680fb1_0_31"/>
          <p:cNvSpPr txBox="1"/>
          <p:nvPr>
            <p:ph idx="1" type="body"/>
          </p:nvPr>
        </p:nvSpPr>
        <p:spPr>
          <a:xfrm>
            <a:off x="4068500" y="5350575"/>
            <a:ext cx="7174800" cy="1436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latin typeface="Comfortaa"/>
                <a:ea typeface="Comfortaa"/>
                <a:cs typeface="Comfortaa"/>
                <a:sym typeface="Comfortaa"/>
              </a:rPr>
              <a:t>What means ‘Channel of distribution’</a:t>
            </a:r>
            <a:endParaRPr>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9338f12dfa_0_33"/>
          <p:cNvSpPr txBox="1"/>
          <p:nvPr>
            <p:ph type="title"/>
          </p:nvPr>
        </p:nvSpPr>
        <p:spPr>
          <a:xfrm>
            <a:off x="644300" y="9850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Comfortaa"/>
                <a:ea typeface="Comfortaa"/>
                <a:cs typeface="Comfortaa"/>
                <a:sym typeface="Comfortaa"/>
              </a:rPr>
              <a:t>ROC Curve and Confusion Matrix </a:t>
            </a:r>
            <a:endParaRPr>
              <a:latin typeface="Comfortaa"/>
              <a:ea typeface="Comfortaa"/>
              <a:cs typeface="Comfortaa"/>
              <a:sym typeface="Comfortaa"/>
            </a:endParaRPr>
          </a:p>
          <a:p>
            <a:pPr indent="0" lvl="0" marL="0" rtl="0" algn="l">
              <a:spcBef>
                <a:spcPts val="0"/>
              </a:spcBef>
              <a:spcAft>
                <a:spcPts val="0"/>
              </a:spcAft>
              <a:buNone/>
            </a:pPr>
            <a:r>
              <a:rPr lang="en-US">
                <a:latin typeface="Comfortaa"/>
                <a:ea typeface="Comfortaa"/>
                <a:cs typeface="Comfortaa"/>
                <a:sym typeface="Comfortaa"/>
              </a:rPr>
              <a:t>of Linear Regression</a:t>
            </a:r>
            <a:endParaRPr>
              <a:latin typeface="Comfortaa"/>
              <a:ea typeface="Comfortaa"/>
              <a:cs typeface="Comfortaa"/>
              <a:sym typeface="Comfortaa"/>
            </a:endParaRPr>
          </a:p>
        </p:txBody>
      </p:sp>
      <p:sp>
        <p:nvSpPr>
          <p:cNvPr id="217" name="Google Shape;217;g29338f12dfa_0_33"/>
          <p:cNvSpPr txBox="1"/>
          <p:nvPr>
            <p:ph idx="1" type="body"/>
          </p:nvPr>
        </p:nvSpPr>
        <p:spPr>
          <a:xfrm>
            <a:off x="838200" y="1825625"/>
            <a:ext cx="27129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18" name="Google Shape;218;g29338f12dfa_0_33"/>
          <p:cNvPicPr preferRelativeResize="0"/>
          <p:nvPr/>
        </p:nvPicPr>
        <p:blipFill>
          <a:blip r:embed="rId3">
            <a:alphaModFix/>
          </a:blip>
          <a:stretch>
            <a:fillRect/>
          </a:stretch>
        </p:blipFill>
        <p:spPr>
          <a:xfrm>
            <a:off x="701938" y="1690825"/>
            <a:ext cx="10788125" cy="5059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295770edfce_0_3"/>
          <p:cNvSpPr txBox="1"/>
          <p:nvPr>
            <p:ph type="title"/>
          </p:nvPr>
        </p:nvSpPr>
        <p:spPr>
          <a:xfrm>
            <a:off x="100000" y="55550"/>
            <a:ext cx="4769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Comfortaa"/>
                <a:ea typeface="Comfortaa"/>
                <a:cs typeface="Comfortaa"/>
                <a:sym typeface="Comfortaa"/>
              </a:rPr>
              <a:t>Region affect</a:t>
            </a:r>
            <a:endParaRPr>
              <a:latin typeface="Comfortaa"/>
              <a:ea typeface="Comfortaa"/>
              <a:cs typeface="Comfortaa"/>
              <a:sym typeface="Comfortaa"/>
            </a:endParaRPr>
          </a:p>
        </p:txBody>
      </p:sp>
      <p:pic>
        <p:nvPicPr>
          <p:cNvPr id="224" name="Google Shape;224;g295770edfce_0_3"/>
          <p:cNvPicPr preferRelativeResize="0"/>
          <p:nvPr/>
        </p:nvPicPr>
        <p:blipFill>
          <a:blip r:embed="rId3">
            <a:alphaModFix/>
          </a:blip>
          <a:stretch>
            <a:fillRect/>
          </a:stretch>
        </p:blipFill>
        <p:spPr>
          <a:xfrm>
            <a:off x="100000" y="1285900"/>
            <a:ext cx="6113352" cy="5191100"/>
          </a:xfrm>
          <a:prstGeom prst="rect">
            <a:avLst/>
          </a:prstGeom>
          <a:noFill/>
          <a:ln>
            <a:noFill/>
          </a:ln>
        </p:spPr>
      </p:pic>
      <p:pic>
        <p:nvPicPr>
          <p:cNvPr id="225" name="Google Shape;225;g295770edfce_0_3"/>
          <p:cNvPicPr preferRelativeResize="0"/>
          <p:nvPr/>
        </p:nvPicPr>
        <p:blipFill>
          <a:blip r:embed="rId4">
            <a:alphaModFix/>
          </a:blip>
          <a:stretch>
            <a:fillRect/>
          </a:stretch>
        </p:blipFill>
        <p:spPr>
          <a:xfrm>
            <a:off x="6413375" y="1285900"/>
            <a:ext cx="5673851" cy="5191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9338f12dfa_0_4"/>
          <p:cNvSpPr txBox="1"/>
          <p:nvPr>
            <p:ph type="title"/>
          </p:nvPr>
        </p:nvSpPr>
        <p:spPr>
          <a:xfrm>
            <a:off x="119075" y="67475"/>
            <a:ext cx="10515600" cy="789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Comfortaa"/>
                <a:ea typeface="Comfortaa"/>
                <a:cs typeface="Comfortaa"/>
                <a:sym typeface="Comfortaa"/>
              </a:rPr>
              <a:t>Conclusion and Discussion</a:t>
            </a:r>
            <a:endParaRPr>
              <a:latin typeface="Comfortaa"/>
              <a:ea typeface="Comfortaa"/>
              <a:cs typeface="Comfortaa"/>
              <a:sym typeface="Comfortaa"/>
            </a:endParaRPr>
          </a:p>
        </p:txBody>
      </p:sp>
      <p:sp>
        <p:nvSpPr>
          <p:cNvPr id="231" name="Google Shape;231;g29338f12dfa_0_4"/>
          <p:cNvSpPr txBox="1"/>
          <p:nvPr>
            <p:ph idx="1" type="body"/>
          </p:nvPr>
        </p:nvSpPr>
        <p:spPr>
          <a:xfrm>
            <a:off x="125100" y="809650"/>
            <a:ext cx="11941800" cy="5750700"/>
          </a:xfrm>
          <a:prstGeom prst="rect">
            <a:avLst/>
          </a:prstGeom>
        </p:spPr>
        <p:txBody>
          <a:bodyPr anchorCtr="0" anchor="t" bIns="45700" lIns="91425" spcFirstLastPara="1" rIns="91425" wrap="square" tIns="45700">
            <a:normAutofit fontScale="77500" lnSpcReduction="10000"/>
          </a:bodyPr>
          <a:lstStyle/>
          <a:p>
            <a:pPr indent="0" lvl="0" marL="0" rtl="0" algn="l">
              <a:lnSpc>
                <a:spcPct val="115000"/>
              </a:lnSpc>
              <a:spcBef>
                <a:spcPts val="1000"/>
              </a:spcBef>
              <a:spcAft>
                <a:spcPts val="0"/>
              </a:spcAft>
              <a:buNone/>
            </a:pPr>
            <a:r>
              <a:rPr lang="en-US" sz="2400">
                <a:latin typeface="Comfortaa"/>
                <a:ea typeface="Comfortaa"/>
                <a:cs typeface="Comfortaa"/>
                <a:sym typeface="Comfortaa"/>
              </a:rPr>
              <a:t>In conclusion, the analysis of the customer purchasing behavior dataset has unveiled valuable insights into the dynamics of customer spending across different sales channels and product categories. </a:t>
            </a:r>
            <a:endParaRPr sz="2400">
              <a:latin typeface="Comfortaa"/>
              <a:ea typeface="Comfortaa"/>
              <a:cs typeface="Comfortaa"/>
              <a:sym typeface="Comfortaa"/>
            </a:endParaRPr>
          </a:p>
          <a:p>
            <a:pPr indent="0" lvl="0" marL="0" rtl="0" algn="l">
              <a:lnSpc>
                <a:spcPct val="115000"/>
              </a:lnSpc>
              <a:spcBef>
                <a:spcPts val="1000"/>
              </a:spcBef>
              <a:spcAft>
                <a:spcPts val="0"/>
              </a:spcAft>
              <a:buNone/>
            </a:pPr>
            <a:r>
              <a:rPr lang="en-US" sz="2400">
                <a:latin typeface="Comfortaa"/>
                <a:ea typeface="Comfortaa"/>
                <a:cs typeface="Comfortaa"/>
                <a:sym typeface="Comfortaa"/>
              </a:rPr>
              <a:t>Visualizations and statistical techniques have exposed variations in preferences and patterns that are pivotal for businesses seeking to optimize their marketing and distribution strategies. By identifying distinct behaviors within each sales channel and product category, companies can tailor their approaches to better meet customer needs.</a:t>
            </a:r>
            <a:endParaRPr b="1" sz="2400">
              <a:latin typeface="Comfortaa"/>
              <a:ea typeface="Comfortaa"/>
              <a:cs typeface="Comfortaa"/>
              <a:sym typeface="Comfortaa"/>
            </a:endParaRPr>
          </a:p>
          <a:p>
            <a:pPr indent="0" lvl="0" marL="0" rtl="0" algn="l">
              <a:lnSpc>
                <a:spcPct val="115000"/>
              </a:lnSpc>
              <a:spcBef>
                <a:spcPts val="0"/>
              </a:spcBef>
              <a:spcAft>
                <a:spcPts val="0"/>
              </a:spcAft>
              <a:buNone/>
            </a:pPr>
            <a:r>
              <a:t/>
            </a:r>
            <a:endParaRPr b="1" sz="2400">
              <a:latin typeface="Comfortaa"/>
              <a:ea typeface="Comfortaa"/>
              <a:cs typeface="Comfortaa"/>
              <a:sym typeface="Comfortaa"/>
            </a:endParaRPr>
          </a:p>
          <a:p>
            <a:pPr indent="0" lvl="0" marL="0" rtl="0" algn="l">
              <a:lnSpc>
                <a:spcPct val="115000"/>
              </a:lnSpc>
              <a:spcBef>
                <a:spcPts val="0"/>
              </a:spcBef>
              <a:spcAft>
                <a:spcPts val="0"/>
              </a:spcAft>
              <a:buNone/>
            </a:pPr>
            <a:r>
              <a:rPr b="1" lang="en-US" sz="2400">
                <a:solidFill>
                  <a:schemeClr val="lt1"/>
                </a:solidFill>
                <a:highlight>
                  <a:srgbClr val="0000FF"/>
                </a:highlight>
                <a:latin typeface="Comfortaa"/>
                <a:ea typeface="Comfortaa"/>
                <a:cs typeface="Comfortaa"/>
                <a:sym typeface="Comfortaa"/>
              </a:rPr>
              <a:t>As a variable, Region (which present theoretical area of human living) has a low Heatmap coefficient to another variables. Despite that, it can be used to characterize a set of columns, which will present preferences of people in area. Geographical location, size of territory, nature of the relief and climate are columns, which is not present in dataset, but can be important to review Region and understand people’s preferences of products.</a:t>
            </a:r>
            <a:endParaRPr b="1" sz="2400">
              <a:solidFill>
                <a:schemeClr val="lt1"/>
              </a:solidFill>
              <a:highlight>
                <a:srgbClr val="0000FF"/>
              </a:highlight>
              <a:latin typeface="Comfortaa"/>
              <a:ea typeface="Comfortaa"/>
              <a:cs typeface="Comfortaa"/>
              <a:sym typeface="Comfortaa"/>
            </a:endParaRPr>
          </a:p>
          <a:p>
            <a:pPr indent="0" lvl="0" marL="0" rtl="0" algn="l">
              <a:lnSpc>
                <a:spcPct val="115000"/>
              </a:lnSpc>
              <a:spcBef>
                <a:spcPts val="0"/>
              </a:spcBef>
              <a:spcAft>
                <a:spcPts val="0"/>
              </a:spcAft>
              <a:buNone/>
            </a:pPr>
            <a:r>
              <a:t/>
            </a:r>
            <a:endParaRPr b="1" sz="2400">
              <a:latin typeface="Comfortaa"/>
              <a:ea typeface="Comfortaa"/>
              <a:cs typeface="Comfortaa"/>
              <a:sym typeface="Comfortaa"/>
            </a:endParaRPr>
          </a:p>
          <a:p>
            <a:pPr indent="0" lvl="0" marL="0" rtl="0" algn="l">
              <a:lnSpc>
                <a:spcPct val="115000"/>
              </a:lnSpc>
              <a:spcBef>
                <a:spcPts val="0"/>
              </a:spcBef>
              <a:spcAft>
                <a:spcPts val="0"/>
              </a:spcAft>
              <a:buNone/>
            </a:pPr>
            <a:r>
              <a:rPr lang="en-US" sz="2400">
                <a:latin typeface="Comfortaa"/>
                <a:ea typeface="Comfortaa"/>
                <a:cs typeface="Comfortaa"/>
                <a:sym typeface="Comfortaa"/>
              </a:rPr>
              <a:t>Potential future research may involve deeper regional analyses, advanced machine learning models for customer segmentation, and exploration of additional factors influencing customer behavior.</a:t>
            </a:r>
            <a:endParaRPr>
              <a:latin typeface="Comfortaa"/>
              <a:ea typeface="Comfortaa"/>
              <a:cs typeface="Comfortaa"/>
              <a:sym typeface="Comforta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5001bf0aed_0_0"/>
          <p:cNvSpPr txBox="1"/>
          <p:nvPr>
            <p:ph type="title"/>
          </p:nvPr>
        </p:nvSpPr>
        <p:spPr>
          <a:xfrm>
            <a:off x="154525" y="798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References</a:t>
            </a:r>
            <a:endParaRPr/>
          </a:p>
        </p:txBody>
      </p:sp>
      <p:sp>
        <p:nvSpPr>
          <p:cNvPr id="237" name="Google Shape;237;g25001bf0aed_0_0"/>
          <p:cNvSpPr txBox="1"/>
          <p:nvPr>
            <p:ph idx="1" type="body"/>
          </p:nvPr>
        </p:nvSpPr>
        <p:spPr>
          <a:xfrm>
            <a:off x="249600" y="1405550"/>
            <a:ext cx="11778600" cy="5381100"/>
          </a:xfrm>
          <a:prstGeom prst="rect">
            <a:avLst/>
          </a:prstGeom>
        </p:spPr>
        <p:txBody>
          <a:bodyPr anchorCtr="0" anchor="t" bIns="45700" lIns="91425" spcFirstLastPara="1" rIns="91425" wrap="square" tIns="45700">
            <a:normAutofit lnSpcReduction="20000"/>
          </a:bodyPr>
          <a:lstStyle/>
          <a:p>
            <a:pPr indent="0" lvl="0" marL="0" rtl="0" algn="l">
              <a:lnSpc>
                <a:spcPct val="115000"/>
              </a:lnSpc>
              <a:spcBef>
                <a:spcPts val="0"/>
              </a:spcBef>
              <a:spcAft>
                <a:spcPts val="0"/>
              </a:spcAft>
              <a:buNone/>
            </a:pPr>
            <a:r>
              <a:rPr b="1" lang="en-US" sz="1100">
                <a:solidFill>
                  <a:srgbClr val="595959"/>
                </a:solidFill>
                <a:latin typeface="Comfortaa"/>
                <a:ea typeface="Comfortaa"/>
                <a:cs typeface="Comfortaa"/>
                <a:sym typeface="Comfortaa"/>
              </a:rPr>
              <a:t>Web site </a:t>
            </a:r>
            <a:r>
              <a:rPr lang="en-US" sz="1100">
                <a:solidFill>
                  <a:srgbClr val="595959"/>
                </a:solidFill>
                <a:latin typeface="Comfortaa"/>
                <a:ea typeface="Comfortaa"/>
                <a:cs typeface="Comfortaa"/>
                <a:sym typeface="Comfortaa"/>
              </a:rPr>
              <a:t>Modern Education and Computer Science PRESS </a:t>
            </a:r>
            <a:br>
              <a:rPr lang="en-US" sz="1100">
                <a:solidFill>
                  <a:srgbClr val="595959"/>
                </a:solidFill>
                <a:latin typeface="Comfortaa"/>
                <a:ea typeface="Comfortaa"/>
                <a:cs typeface="Comfortaa"/>
                <a:sym typeface="Comfortaa"/>
              </a:rPr>
            </a:br>
            <a:r>
              <a:rPr lang="en-US" sz="1100" u="sng">
                <a:solidFill>
                  <a:schemeClr val="hlink"/>
                </a:solidFill>
                <a:latin typeface="Comfortaa"/>
                <a:ea typeface="Comfortaa"/>
                <a:cs typeface="Comfortaa"/>
                <a:sym typeface="Comfortaa"/>
                <a:hlinkClick r:id="rId3"/>
              </a:rPr>
              <a:t>https://www.mecs-press.org/index.html</a:t>
            </a:r>
            <a:br>
              <a:rPr lang="en-US" sz="1100">
                <a:solidFill>
                  <a:srgbClr val="595959"/>
                </a:solidFill>
                <a:latin typeface="Comfortaa"/>
                <a:ea typeface="Comfortaa"/>
                <a:cs typeface="Comfortaa"/>
                <a:sym typeface="Comfortaa"/>
              </a:rPr>
            </a:br>
            <a:r>
              <a:rPr lang="en-US" sz="1050">
                <a:solidFill>
                  <a:srgbClr val="303133"/>
                </a:solidFill>
                <a:highlight>
                  <a:srgbClr val="FFFFFF"/>
                </a:highlight>
                <a:latin typeface="Comfortaa"/>
                <a:ea typeface="Comfortaa"/>
                <a:cs typeface="Comfortaa"/>
                <a:sym typeface="Comfortaa"/>
              </a:rPr>
              <a:t>B.Jaya Lakshmi, K.B.Madhuri, M.Shashi, "An Efficient Algorithm for Density Based Subspace Clustering with Dynamic Parameter Setting", International Journal of Information Technology and Computer Science(IJITCS), Vol.9, No.6, pp.27-33, 2017. DOI:10.5815/ijitcs.2017.06.04</a:t>
            </a:r>
            <a:endParaRPr>
              <a:latin typeface="Comfortaa"/>
              <a:ea typeface="Comfortaa"/>
              <a:cs typeface="Comfortaa"/>
              <a:sym typeface="Comfortaa"/>
            </a:endParaRPr>
          </a:p>
          <a:p>
            <a:pPr indent="0" lvl="0" marL="0" rtl="0" algn="l">
              <a:lnSpc>
                <a:spcPct val="115000"/>
              </a:lnSpc>
              <a:spcBef>
                <a:spcPts val="1200"/>
              </a:spcBef>
              <a:spcAft>
                <a:spcPts val="0"/>
              </a:spcAft>
              <a:buNone/>
            </a:pPr>
            <a:r>
              <a:rPr b="1" lang="en-US" sz="1100">
                <a:solidFill>
                  <a:srgbClr val="595959"/>
                </a:solidFill>
                <a:latin typeface="Comfortaa"/>
                <a:ea typeface="Comfortaa"/>
                <a:cs typeface="Comfortaa"/>
                <a:sym typeface="Comfortaa"/>
              </a:rPr>
              <a:t>Web site </a:t>
            </a:r>
            <a:r>
              <a:rPr lang="en-US" sz="1100">
                <a:solidFill>
                  <a:srgbClr val="595959"/>
                </a:solidFill>
                <a:latin typeface="Comfortaa"/>
                <a:ea typeface="Comfortaa"/>
                <a:cs typeface="Comfortaa"/>
                <a:sym typeface="Comfortaa"/>
              </a:rPr>
              <a:t>IEEE Access</a:t>
            </a:r>
            <a:br>
              <a:rPr lang="en-US" sz="1100">
                <a:solidFill>
                  <a:srgbClr val="595959"/>
                </a:solidFill>
                <a:latin typeface="Comfortaa"/>
                <a:ea typeface="Comfortaa"/>
                <a:cs typeface="Comfortaa"/>
                <a:sym typeface="Comfortaa"/>
              </a:rPr>
            </a:br>
            <a:r>
              <a:rPr lang="en-US" sz="1100" u="sng">
                <a:solidFill>
                  <a:schemeClr val="hlink"/>
                </a:solidFill>
                <a:latin typeface="Comfortaa"/>
                <a:ea typeface="Comfortaa"/>
                <a:cs typeface="Comfortaa"/>
                <a:sym typeface="Comfortaa"/>
                <a:hlinkClick r:id="rId4"/>
              </a:rPr>
              <a:t>https://ieeexplore.ieee.org/Xplore/home.jsp</a:t>
            </a:r>
            <a:br>
              <a:rPr b="1" lang="en-US" sz="1100">
                <a:solidFill>
                  <a:srgbClr val="595959"/>
                </a:solidFill>
                <a:latin typeface="Comfortaa"/>
                <a:ea typeface="Comfortaa"/>
                <a:cs typeface="Comfortaa"/>
                <a:sym typeface="Comfortaa"/>
              </a:rPr>
            </a:br>
            <a:r>
              <a:rPr lang="en-US" sz="1000">
                <a:solidFill>
                  <a:srgbClr val="333333"/>
                </a:solidFill>
                <a:highlight>
                  <a:srgbClr val="FFFFFF"/>
                </a:highlight>
                <a:latin typeface="Comfortaa"/>
                <a:ea typeface="Comfortaa"/>
                <a:cs typeface="Comfortaa"/>
                <a:sym typeface="Comfortaa"/>
              </a:rPr>
              <a:t>Y. Yang and N. Li, "Research on Residents’ Travel Behavior Based on Multiple Logistic Regression Model," in </a:t>
            </a:r>
            <a:r>
              <a:rPr i="1" lang="en-US" sz="1000">
                <a:solidFill>
                  <a:srgbClr val="333333"/>
                </a:solidFill>
                <a:highlight>
                  <a:srgbClr val="FFFFFF"/>
                </a:highlight>
                <a:latin typeface="Comfortaa"/>
                <a:ea typeface="Comfortaa"/>
                <a:cs typeface="Comfortaa"/>
                <a:sym typeface="Comfortaa"/>
              </a:rPr>
              <a:t>IEEE Access</a:t>
            </a:r>
            <a:r>
              <a:rPr lang="en-US" sz="1000">
                <a:solidFill>
                  <a:srgbClr val="333333"/>
                </a:solidFill>
                <a:highlight>
                  <a:srgbClr val="FFFFFF"/>
                </a:highlight>
                <a:latin typeface="Comfortaa"/>
                <a:ea typeface="Comfortaa"/>
                <a:cs typeface="Comfortaa"/>
                <a:sym typeface="Comfortaa"/>
              </a:rPr>
              <a:t>, vol. 11, pp. 74759-74767, 2023, doi: 10.1109/ACCESS.2023.3297497.</a:t>
            </a:r>
            <a:endParaRPr sz="1100">
              <a:latin typeface="Comfortaa"/>
              <a:ea typeface="Comfortaa"/>
              <a:cs typeface="Comfortaa"/>
              <a:sym typeface="Comfortaa"/>
            </a:endParaRPr>
          </a:p>
          <a:p>
            <a:pPr indent="0" lvl="0" marL="0" rtl="0" algn="l">
              <a:lnSpc>
                <a:spcPct val="115000"/>
              </a:lnSpc>
              <a:spcBef>
                <a:spcPts val="1200"/>
              </a:spcBef>
              <a:spcAft>
                <a:spcPts val="0"/>
              </a:spcAft>
              <a:buNone/>
            </a:pPr>
            <a:r>
              <a:rPr lang="en-US" sz="1100">
                <a:latin typeface="Comfortaa"/>
                <a:ea typeface="Comfortaa"/>
                <a:cs typeface="Comfortaa"/>
                <a:sym typeface="Comfortaa"/>
              </a:rPr>
              <a:t>Web site IEEE Access</a:t>
            </a:r>
            <a:br>
              <a:rPr lang="en-US" sz="1100">
                <a:latin typeface="Comfortaa"/>
                <a:ea typeface="Comfortaa"/>
                <a:cs typeface="Comfortaa"/>
                <a:sym typeface="Comfortaa"/>
              </a:rPr>
            </a:br>
            <a:r>
              <a:rPr lang="en-US" sz="1100" u="sng">
                <a:solidFill>
                  <a:schemeClr val="hlink"/>
                </a:solidFill>
                <a:latin typeface="Comfortaa"/>
                <a:ea typeface="Comfortaa"/>
                <a:cs typeface="Comfortaa"/>
                <a:sym typeface="Comfortaa"/>
                <a:hlinkClick r:id="rId5"/>
              </a:rPr>
              <a:t>https://ieeexplore.ieee.org/Xplore/home.jsp</a:t>
            </a:r>
            <a:br>
              <a:rPr lang="en-US" sz="1100">
                <a:latin typeface="Comfortaa"/>
                <a:ea typeface="Comfortaa"/>
                <a:cs typeface="Comfortaa"/>
                <a:sym typeface="Comfortaa"/>
              </a:rPr>
            </a:br>
            <a:r>
              <a:rPr lang="en-US" sz="1000">
                <a:solidFill>
                  <a:srgbClr val="333333"/>
                </a:solidFill>
                <a:highlight>
                  <a:srgbClr val="FFFFFF"/>
                </a:highlight>
                <a:latin typeface="Comfortaa"/>
                <a:ea typeface="Comfortaa"/>
                <a:cs typeface="Comfortaa"/>
                <a:sym typeface="Comfortaa"/>
              </a:rPr>
              <a:t>Y. -X. Wu, Z. -N. Hu, Y. -Y. Wang and F. Min, "Rare Potential Poor Household Identification With a Focus Embedded Logistic Regression," in </a:t>
            </a:r>
            <a:r>
              <a:rPr i="1" lang="en-US" sz="1000">
                <a:solidFill>
                  <a:srgbClr val="333333"/>
                </a:solidFill>
                <a:highlight>
                  <a:srgbClr val="FFFFFF"/>
                </a:highlight>
                <a:latin typeface="Comfortaa"/>
                <a:ea typeface="Comfortaa"/>
                <a:cs typeface="Comfortaa"/>
                <a:sym typeface="Comfortaa"/>
              </a:rPr>
              <a:t>IEEE Access</a:t>
            </a:r>
            <a:r>
              <a:rPr lang="en-US" sz="1000">
                <a:solidFill>
                  <a:srgbClr val="333333"/>
                </a:solidFill>
                <a:highlight>
                  <a:srgbClr val="FFFFFF"/>
                </a:highlight>
                <a:latin typeface="Comfortaa"/>
                <a:ea typeface="Comfortaa"/>
                <a:cs typeface="Comfortaa"/>
                <a:sym typeface="Comfortaa"/>
              </a:rPr>
              <a:t>, vol. 10, pp. 32954-32972, 2022, doi: 10.1109/ACCESS.2022.3161574.</a:t>
            </a:r>
            <a:endParaRPr>
              <a:latin typeface="Comfortaa"/>
              <a:ea typeface="Comfortaa"/>
              <a:cs typeface="Comfortaa"/>
              <a:sym typeface="Comfortaa"/>
            </a:endParaRPr>
          </a:p>
          <a:p>
            <a:pPr indent="0" lvl="0" marL="0" rtl="0" algn="l">
              <a:lnSpc>
                <a:spcPct val="100000"/>
              </a:lnSpc>
              <a:spcBef>
                <a:spcPts val="1200"/>
              </a:spcBef>
              <a:spcAft>
                <a:spcPts val="0"/>
              </a:spcAft>
              <a:buNone/>
            </a:pPr>
            <a:r>
              <a:rPr lang="en-US" sz="1100" u="sng">
                <a:solidFill>
                  <a:schemeClr val="hlink"/>
                </a:solidFill>
                <a:latin typeface="Comfortaa"/>
                <a:ea typeface="Comfortaa"/>
                <a:cs typeface="Comfortaa"/>
                <a:sym typeface="Comfortaa"/>
                <a:hlinkClick r:id="rId6"/>
              </a:rPr>
              <a:t>https://www.amazon.com/Neo4j-Action-Aleksa-Vukotic/dp/1617290769</a:t>
            </a:r>
            <a:endParaRPr sz="1100">
              <a:latin typeface="Comfortaa"/>
              <a:ea typeface="Comfortaa"/>
              <a:cs typeface="Comfortaa"/>
              <a:sym typeface="Comfortaa"/>
            </a:endParaRPr>
          </a:p>
          <a:p>
            <a:pPr indent="0" lvl="0" marL="0" rtl="0" algn="l">
              <a:lnSpc>
                <a:spcPct val="100000"/>
              </a:lnSpc>
              <a:spcBef>
                <a:spcPts val="0"/>
              </a:spcBef>
              <a:spcAft>
                <a:spcPts val="0"/>
              </a:spcAft>
              <a:buNone/>
            </a:pPr>
            <a:r>
              <a:rPr lang="en-US" sz="1100">
                <a:latin typeface="Comfortaa Light"/>
                <a:ea typeface="Comfortaa Light"/>
                <a:cs typeface="Comfortaa Light"/>
                <a:sym typeface="Comfortaa Light"/>
              </a:rPr>
              <a:t>Neo4J in Action </a:t>
            </a:r>
            <a:endParaRPr sz="1100">
              <a:latin typeface="Comfortaa Light"/>
              <a:ea typeface="Comfortaa Light"/>
              <a:cs typeface="Comfortaa Light"/>
              <a:sym typeface="Comfortaa Light"/>
            </a:endParaRPr>
          </a:p>
          <a:p>
            <a:pPr indent="0" lvl="0" marL="0" rtl="0" algn="l">
              <a:lnSpc>
                <a:spcPct val="100000"/>
              </a:lnSpc>
              <a:spcBef>
                <a:spcPts val="0"/>
              </a:spcBef>
              <a:spcAft>
                <a:spcPts val="0"/>
              </a:spcAft>
              <a:buNone/>
            </a:pPr>
            <a:r>
              <a:rPr lang="en-US" sz="1100">
                <a:latin typeface="Comfortaa Light"/>
                <a:ea typeface="Comfortaa Light"/>
                <a:cs typeface="Comfortaa Light"/>
                <a:sym typeface="Comfortaa Light"/>
              </a:rPr>
              <a:t>Author: </a:t>
            </a:r>
            <a:r>
              <a:rPr lang="en-US" sz="1100">
                <a:highlight>
                  <a:schemeClr val="lt1"/>
                </a:highlight>
                <a:latin typeface="Comfortaa"/>
                <a:ea typeface="Comfortaa"/>
                <a:cs typeface="Comfortaa"/>
                <a:sym typeface="Comfortaa"/>
              </a:rPr>
              <a:t>Jonas Partner, Aleksa Vukotic, and Nicki Watt</a:t>
            </a:r>
            <a:endParaRPr sz="1100">
              <a:highlight>
                <a:schemeClr val="lt1"/>
              </a:highlight>
              <a:latin typeface="Comfortaa"/>
              <a:ea typeface="Comfortaa"/>
              <a:cs typeface="Comfortaa"/>
              <a:sym typeface="Comfortaa"/>
            </a:endParaRPr>
          </a:p>
          <a:p>
            <a:pPr indent="0" lvl="0" marL="0" rtl="0" algn="l">
              <a:lnSpc>
                <a:spcPct val="100000"/>
              </a:lnSpc>
              <a:spcBef>
                <a:spcPts val="0"/>
              </a:spcBef>
              <a:spcAft>
                <a:spcPts val="0"/>
              </a:spcAft>
              <a:buNone/>
            </a:pPr>
            <a:r>
              <a:t/>
            </a:r>
            <a:endParaRPr b="1" sz="1200" u="sng">
              <a:solidFill>
                <a:schemeClr val="accent1"/>
              </a:solidFill>
              <a:highlight>
                <a:schemeClr val="lt1"/>
              </a:highlight>
              <a:latin typeface="Comfortaa"/>
              <a:ea typeface="Comfortaa"/>
              <a:cs typeface="Comfortaa"/>
              <a:sym typeface="Comfortaa"/>
            </a:endParaRPr>
          </a:p>
          <a:p>
            <a:pPr indent="0" lvl="0" marL="0" rtl="0" algn="l">
              <a:lnSpc>
                <a:spcPct val="100000"/>
              </a:lnSpc>
              <a:spcBef>
                <a:spcPts val="0"/>
              </a:spcBef>
              <a:spcAft>
                <a:spcPts val="0"/>
              </a:spcAft>
              <a:buNone/>
            </a:pPr>
            <a:r>
              <a:rPr b="1" i="1" lang="en-US" sz="1100" u="sng">
                <a:solidFill>
                  <a:schemeClr val="accent1"/>
                </a:solidFill>
                <a:latin typeface="Comfortaa"/>
                <a:ea typeface="Comfortaa"/>
                <a:cs typeface="Comfortaa"/>
                <a:sym typeface="Comfortaa"/>
              </a:rPr>
              <a:t>https://onlinelibrary.wiley.com/doi/book/10.1002/9781119055259</a:t>
            </a:r>
            <a:endParaRPr b="1" i="1" sz="1100" u="sng">
              <a:solidFill>
                <a:schemeClr val="accent1"/>
              </a:solidFill>
              <a:latin typeface="Comfortaa"/>
              <a:ea typeface="Comfortaa"/>
              <a:cs typeface="Comfortaa"/>
              <a:sym typeface="Comfortaa"/>
            </a:endParaRPr>
          </a:p>
          <a:p>
            <a:pPr indent="0" lvl="0" marL="0" rtl="0" algn="l">
              <a:lnSpc>
                <a:spcPct val="100000"/>
              </a:lnSpc>
              <a:spcBef>
                <a:spcPts val="0"/>
              </a:spcBef>
              <a:spcAft>
                <a:spcPts val="0"/>
              </a:spcAft>
              <a:buNone/>
            </a:pPr>
            <a:r>
              <a:rPr lang="en-US" sz="1100">
                <a:latin typeface="Comfortaa"/>
                <a:ea typeface="Comfortaa"/>
                <a:cs typeface="Comfortaa"/>
                <a:sym typeface="Comfortaa"/>
              </a:rPr>
              <a:t>Storytelling with data: a data visualization guide for business professionals</a:t>
            </a:r>
            <a:endParaRPr sz="1100">
              <a:latin typeface="Comfortaa"/>
              <a:ea typeface="Comfortaa"/>
              <a:cs typeface="Comfortaa"/>
              <a:sym typeface="Comfortaa"/>
            </a:endParaRPr>
          </a:p>
          <a:p>
            <a:pPr indent="0" lvl="0" marL="0" rtl="0" algn="l">
              <a:lnSpc>
                <a:spcPct val="100000"/>
              </a:lnSpc>
              <a:spcBef>
                <a:spcPts val="0"/>
              </a:spcBef>
              <a:spcAft>
                <a:spcPts val="0"/>
              </a:spcAft>
              <a:buNone/>
            </a:pPr>
            <a:r>
              <a:rPr lang="en-US" sz="1100">
                <a:latin typeface="Comfortaa"/>
                <a:ea typeface="Comfortaa"/>
                <a:cs typeface="Comfortaa"/>
                <a:sym typeface="Comfortaa"/>
              </a:rPr>
              <a:t>Author: </a:t>
            </a:r>
            <a:r>
              <a:rPr lang="en-US" sz="1100">
                <a:highlight>
                  <a:srgbClr val="FFFFFF"/>
                </a:highlight>
                <a:uFill>
                  <a:noFill/>
                </a:uFill>
                <a:latin typeface="Comfortaa"/>
                <a:ea typeface="Comfortaa"/>
                <a:cs typeface="Comfortaa"/>
                <a:sym typeface="Comfortaa"/>
                <a:hlinkClick r:id="rId7"/>
              </a:rPr>
              <a:t>Cole Nussbaumer Knaflic</a:t>
            </a:r>
            <a:endParaRPr b="1" i="1" sz="1100">
              <a:latin typeface="Comfortaa"/>
              <a:ea typeface="Comfortaa"/>
              <a:cs typeface="Comfortaa"/>
              <a:sym typeface="Comfortaa"/>
            </a:endParaRPr>
          </a:p>
          <a:p>
            <a:pPr indent="0" lvl="0" marL="0" rtl="0" algn="l">
              <a:lnSpc>
                <a:spcPct val="100000"/>
              </a:lnSpc>
              <a:spcBef>
                <a:spcPts val="0"/>
              </a:spcBef>
              <a:spcAft>
                <a:spcPts val="0"/>
              </a:spcAft>
              <a:buNone/>
            </a:pPr>
            <a:r>
              <a:t/>
            </a:r>
            <a:endParaRPr b="1" i="1" sz="1300" u="sng">
              <a:solidFill>
                <a:schemeClr val="accent1"/>
              </a:solidFill>
              <a:latin typeface="Comfortaa"/>
              <a:ea typeface="Comfortaa"/>
              <a:cs typeface="Comfortaa"/>
              <a:sym typeface="Comfortaa"/>
            </a:endParaRPr>
          </a:p>
          <a:p>
            <a:pPr indent="0" lvl="0" marL="0" rtl="0" algn="l">
              <a:lnSpc>
                <a:spcPct val="100000"/>
              </a:lnSpc>
              <a:spcBef>
                <a:spcPts val="0"/>
              </a:spcBef>
              <a:spcAft>
                <a:spcPts val="0"/>
              </a:spcAft>
              <a:buNone/>
            </a:pPr>
            <a:r>
              <a:rPr b="1" i="1" lang="en-US" sz="1100" u="sng">
                <a:solidFill>
                  <a:schemeClr val="accent1"/>
                </a:solidFill>
                <a:latin typeface="Comfortaa"/>
                <a:ea typeface="Comfortaa"/>
                <a:cs typeface="Comfortaa"/>
                <a:sym typeface="Comfortaa"/>
              </a:rPr>
              <a:t>https://clauswilke.com/dataviz/</a:t>
            </a:r>
            <a:endParaRPr b="1" i="1" sz="1100" u="sng">
              <a:solidFill>
                <a:schemeClr val="accent1"/>
              </a:solidFill>
              <a:latin typeface="Comfortaa"/>
              <a:ea typeface="Comfortaa"/>
              <a:cs typeface="Comfortaa"/>
              <a:sym typeface="Comfortaa"/>
            </a:endParaRPr>
          </a:p>
          <a:p>
            <a:pPr indent="0" lvl="0" marL="0" rtl="0" algn="l">
              <a:lnSpc>
                <a:spcPct val="100000"/>
              </a:lnSpc>
              <a:spcBef>
                <a:spcPts val="0"/>
              </a:spcBef>
              <a:spcAft>
                <a:spcPts val="0"/>
              </a:spcAft>
              <a:buNone/>
            </a:pPr>
            <a:r>
              <a:rPr lang="en-US" sz="1100">
                <a:latin typeface="Comfortaa"/>
                <a:ea typeface="Comfortaa"/>
                <a:cs typeface="Comfortaa"/>
                <a:sym typeface="Comfortaa"/>
              </a:rPr>
              <a:t>Fundamentals of Data Visualization:  A primer on making Informative and Compelling Figures</a:t>
            </a:r>
            <a:endParaRPr sz="1100">
              <a:latin typeface="Comfortaa"/>
              <a:ea typeface="Comfortaa"/>
              <a:cs typeface="Comfortaa"/>
              <a:sym typeface="Comfortaa"/>
            </a:endParaRPr>
          </a:p>
          <a:p>
            <a:pPr indent="0" lvl="0" marL="0" rtl="0" algn="l">
              <a:lnSpc>
                <a:spcPct val="100000"/>
              </a:lnSpc>
              <a:spcBef>
                <a:spcPts val="0"/>
              </a:spcBef>
              <a:spcAft>
                <a:spcPts val="0"/>
              </a:spcAft>
              <a:buNone/>
            </a:pPr>
            <a:r>
              <a:rPr lang="en-US" sz="1100">
                <a:latin typeface="Comfortaa"/>
                <a:ea typeface="Comfortaa"/>
                <a:cs typeface="Comfortaa"/>
                <a:sym typeface="Comfortaa"/>
              </a:rPr>
              <a:t>Author: </a:t>
            </a:r>
            <a:r>
              <a:rPr lang="en-US" sz="1100">
                <a:highlight>
                  <a:srgbClr val="FFFFFF"/>
                </a:highlight>
                <a:latin typeface="Comfortaa"/>
                <a:ea typeface="Comfortaa"/>
                <a:cs typeface="Comfortaa"/>
                <a:sym typeface="Comfortaa"/>
              </a:rPr>
              <a:t>Claus O. Wilke</a:t>
            </a:r>
            <a:endParaRPr sz="1100">
              <a:highlight>
                <a:srgbClr val="FFFFFF"/>
              </a:highlight>
              <a:latin typeface="Comfortaa"/>
              <a:ea typeface="Comfortaa"/>
              <a:cs typeface="Comfortaa"/>
              <a:sym typeface="Comfortaa"/>
            </a:endParaRPr>
          </a:p>
          <a:p>
            <a:pPr indent="0" lvl="0" marL="0" rtl="0" algn="l">
              <a:lnSpc>
                <a:spcPct val="100000"/>
              </a:lnSpc>
              <a:spcBef>
                <a:spcPts val="0"/>
              </a:spcBef>
              <a:spcAft>
                <a:spcPts val="0"/>
              </a:spcAft>
              <a:buNone/>
            </a:pPr>
            <a:r>
              <a:t/>
            </a:r>
            <a:endParaRPr b="1" i="1" sz="1300" u="sng">
              <a:solidFill>
                <a:schemeClr val="accent1"/>
              </a:solidFill>
              <a:latin typeface="Comfortaa"/>
              <a:ea typeface="Comfortaa"/>
              <a:cs typeface="Comfortaa"/>
              <a:sym typeface="Comfortaa"/>
            </a:endParaRPr>
          </a:p>
          <a:p>
            <a:pPr indent="0" lvl="0" marL="0" rtl="0" algn="l">
              <a:lnSpc>
                <a:spcPct val="100000"/>
              </a:lnSpc>
              <a:spcBef>
                <a:spcPts val="0"/>
              </a:spcBef>
              <a:spcAft>
                <a:spcPts val="0"/>
              </a:spcAft>
              <a:buNone/>
            </a:pPr>
            <a:r>
              <a:rPr lang="en-US" sz="1100" u="sng">
                <a:solidFill>
                  <a:schemeClr val="accent1"/>
                </a:solidFill>
                <a:latin typeface="Comfortaa"/>
                <a:ea typeface="Comfortaa"/>
                <a:cs typeface="Comfortaa"/>
                <a:sym typeface="Comfortaa"/>
              </a:rPr>
              <a:t>https://cup.columbia.edu/book/better-data-visualizations/9780231193115</a:t>
            </a:r>
            <a:endParaRPr sz="1100" u="sng">
              <a:solidFill>
                <a:schemeClr val="accent1"/>
              </a:solidFill>
              <a:latin typeface="Comfortaa"/>
              <a:ea typeface="Comfortaa"/>
              <a:cs typeface="Comfortaa"/>
              <a:sym typeface="Comfortaa"/>
            </a:endParaRPr>
          </a:p>
          <a:p>
            <a:pPr indent="0" lvl="0" marL="0" rtl="0" algn="l">
              <a:lnSpc>
                <a:spcPct val="115000"/>
              </a:lnSpc>
              <a:spcBef>
                <a:spcPts val="0"/>
              </a:spcBef>
              <a:spcAft>
                <a:spcPts val="0"/>
              </a:spcAft>
              <a:buNone/>
            </a:pPr>
            <a:r>
              <a:rPr lang="en-US" sz="1100">
                <a:latin typeface="Comfortaa"/>
                <a:ea typeface="Comfortaa"/>
                <a:cs typeface="Comfortaa"/>
                <a:sym typeface="Comfortaa"/>
              </a:rPr>
              <a:t>Better Data Visualizations: A Guide for Scholars, Researchers, and Wonks</a:t>
            </a:r>
            <a:endParaRPr sz="1100">
              <a:latin typeface="Comfortaa"/>
              <a:ea typeface="Comfortaa"/>
              <a:cs typeface="Comfortaa"/>
              <a:sym typeface="Comfortaa"/>
            </a:endParaRPr>
          </a:p>
          <a:p>
            <a:pPr indent="0" lvl="0" marL="0" rtl="0" algn="l">
              <a:lnSpc>
                <a:spcPct val="115000"/>
              </a:lnSpc>
              <a:spcBef>
                <a:spcPts val="0"/>
              </a:spcBef>
              <a:spcAft>
                <a:spcPts val="0"/>
              </a:spcAft>
              <a:buNone/>
            </a:pPr>
            <a:r>
              <a:rPr lang="en-US" sz="1100">
                <a:latin typeface="Comfortaa"/>
                <a:ea typeface="Comfortaa"/>
                <a:cs typeface="Comfortaa"/>
                <a:sym typeface="Comfortaa"/>
              </a:rPr>
              <a:t>Author: </a:t>
            </a:r>
            <a:r>
              <a:rPr lang="en-US" sz="1100">
                <a:highlight>
                  <a:srgbClr val="FFFFFF"/>
                </a:highlight>
                <a:latin typeface="Comfortaa"/>
                <a:ea typeface="Comfortaa"/>
                <a:cs typeface="Comfortaa"/>
                <a:sym typeface="Comfortaa"/>
              </a:rPr>
              <a:t>Jonathan Schwabish</a:t>
            </a:r>
            <a:endParaRPr sz="1100">
              <a:highlight>
                <a:srgbClr val="FFFFFF"/>
              </a:highlight>
              <a:latin typeface="Comfortaa"/>
              <a:ea typeface="Comfortaa"/>
              <a:cs typeface="Comfortaa"/>
              <a:sym typeface="Comfortaa"/>
            </a:endParaRPr>
          </a:p>
          <a:p>
            <a:pPr indent="0" lvl="0" marL="0" rtl="0" algn="l">
              <a:lnSpc>
                <a:spcPct val="115000"/>
              </a:lnSpc>
              <a:spcBef>
                <a:spcPts val="0"/>
              </a:spcBef>
              <a:spcAft>
                <a:spcPts val="0"/>
              </a:spcAft>
              <a:buNone/>
            </a:pPr>
            <a:r>
              <a:t/>
            </a:r>
            <a:endParaRPr sz="1100">
              <a:highlight>
                <a:srgbClr val="FFFFFF"/>
              </a:highlight>
              <a:latin typeface="Comfortaa"/>
              <a:ea typeface="Comfortaa"/>
              <a:cs typeface="Comfortaa"/>
              <a:sym typeface="Comfortaa"/>
            </a:endParaRPr>
          </a:p>
          <a:p>
            <a:pPr indent="0" lvl="0" marL="0" rtl="0" algn="l">
              <a:lnSpc>
                <a:spcPct val="115000"/>
              </a:lnSpc>
              <a:spcBef>
                <a:spcPts val="0"/>
              </a:spcBef>
              <a:spcAft>
                <a:spcPts val="0"/>
              </a:spcAft>
              <a:buNone/>
            </a:pPr>
            <a:r>
              <a:rPr lang="en-US" sz="1100" u="sng">
                <a:solidFill>
                  <a:schemeClr val="accent1"/>
                </a:solidFill>
                <a:highlight>
                  <a:srgbClr val="FFFFFF"/>
                </a:highlight>
                <a:latin typeface="Comfortaa"/>
                <a:ea typeface="Comfortaa"/>
                <a:cs typeface="Comfortaa"/>
                <a:sym typeface="Comfortaa"/>
              </a:rPr>
              <a:t>https://www.edwardtufte.com/tufte/books_vdqi</a:t>
            </a:r>
            <a:endParaRPr sz="1100" u="sng">
              <a:solidFill>
                <a:schemeClr val="accent1"/>
              </a:solidFill>
              <a:highlight>
                <a:srgbClr val="FFFFFF"/>
              </a:highlight>
              <a:latin typeface="Comfortaa"/>
              <a:ea typeface="Comfortaa"/>
              <a:cs typeface="Comfortaa"/>
              <a:sym typeface="Comfortaa"/>
            </a:endParaRPr>
          </a:p>
          <a:p>
            <a:pPr indent="0" lvl="0" marL="0" rtl="0" algn="l">
              <a:lnSpc>
                <a:spcPct val="100000"/>
              </a:lnSpc>
              <a:spcBef>
                <a:spcPts val="0"/>
              </a:spcBef>
              <a:spcAft>
                <a:spcPts val="0"/>
              </a:spcAft>
              <a:buNone/>
            </a:pPr>
            <a:r>
              <a:rPr lang="en-US" sz="1100">
                <a:latin typeface="Comfortaa Light"/>
                <a:ea typeface="Comfortaa Light"/>
                <a:cs typeface="Comfortaa Light"/>
                <a:sym typeface="Comfortaa Light"/>
              </a:rPr>
              <a:t>The visual display of quantitative information</a:t>
            </a:r>
            <a:endParaRPr sz="1100">
              <a:latin typeface="Comfortaa Light"/>
              <a:ea typeface="Comfortaa Light"/>
              <a:cs typeface="Comfortaa Light"/>
              <a:sym typeface="Comfortaa Light"/>
            </a:endParaRPr>
          </a:p>
          <a:p>
            <a:pPr indent="0" lvl="0" marL="0" rtl="0" algn="l">
              <a:lnSpc>
                <a:spcPct val="100000"/>
              </a:lnSpc>
              <a:spcBef>
                <a:spcPts val="0"/>
              </a:spcBef>
              <a:spcAft>
                <a:spcPts val="0"/>
              </a:spcAft>
              <a:buClr>
                <a:schemeClr val="dk1"/>
              </a:buClr>
              <a:buSzPts val="1100"/>
              <a:buFont typeface="Arial"/>
              <a:buNone/>
            </a:pPr>
            <a:r>
              <a:rPr lang="en-US" sz="1100">
                <a:latin typeface="Comfortaa Light"/>
                <a:ea typeface="Comfortaa Light"/>
                <a:cs typeface="Comfortaa Light"/>
                <a:sym typeface="Comfortaa Light"/>
              </a:rPr>
              <a:t>Author: Edward R. Tufte</a:t>
            </a:r>
            <a:endParaRPr sz="1100">
              <a:latin typeface="Comfortaa Light"/>
              <a:ea typeface="Comfortaa Light"/>
              <a:cs typeface="Comfortaa Light"/>
              <a:sym typeface="Comfortaa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2"/>
          <p:cNvPicPr preferRelativeResize="0"/>
          <p:nvPr/>
        </p:nvPicPr>
        <p:blipFill>
          <a:blip r:embed="rId3">
            <a:alphaModFix/>
          </a:blip>
          <a:stretch>
            <a:fillRect/>
          </a:stretch>
        </p:blipFill>
        <p:spPr>
          <a:xfrm>
            <a:off x="248475" y="1935225"/>
            <a:ext cx="4903250" cy="4546900"/>
          </a:xfrm>
          <a:prstGeom prst="rect">
            <a:avLst/>
          </a:prstGeom>
          <a:noFill/>
          <a:ln>
            <a:noFill/>
          </a:ln>
        </p:spPr>
      </p:pic>
      <p:sp>
        <p:nvSpPr>
          <p:cNvPr id="91" name="Google Shape;91;p2"/>
          <p:cNvSpPr txBox="1"/>
          <p:nvPr>
            <p:ph type="title"/>
          </p:nvPr>
        </p:nvSpPr>
        <p:spPr>
          <a:xfrm>
            <a:off x="1416400" y="316850"/>
            <a:ext cx="25674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latin typeface="Comfortaa"/>
                <a:ea typeface="Comfortaa"/>
                <a:cs typeface="Comfortaa"/>
                <a:sym typeface="Comfortaa"/>
              </a:rPr>
              <a:t>Outline</a:t>
            </a:r>
            <a:endParaRPr b="1">
              <a:latin typeface="Comfortaa"/>
              <a:ea typeface="Comfortaa"/>
              <a:cs typeface="Comfortaa"/>
              <a:sym typeface="Comfortaa"/>
            </a:endParaRPr>
          </a:p>
        </p:txBody>
      </p:sp>
      <p:sp>
        <p:nvSpPr>
          <p:cNvPr id="92" name="Google Shape;92;p2"/>
          <p:cNvSpPr txBox="1"/>
          <p:nvPr>
            <p:ph idx="1" type="body"/>
          </p:nvPr>
        </p:nvSpPr>
        <p:spPr>
          <a:xfrm>
            <a:off x="3672125" y="1794725"/>
            <a:ext cx="4338900" cy="11370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0"/>
              </a:spcBef>
              <a:spcAft>
                <a:spcPts val="0"/>
              </a:spcAft>
              <a:buClr>
                <a:schemeClr val="dk1"/>
              </a:buClr>
              <a:buSzPct val="100000"/>
              <a:buNone/>
            </a:pPr>
            <a:r>
              <a:t/>
            </a:r>
            <a:endParaRPr/>
          </a:p>
          <a:p>
            <a:pPr indent="-261412" lvl="0" marL="228600" rtl="0" algn="l">
              <a:lnSpc>
                <a:spcPct val="90000"/>
              </a:lnSpc>
              <a:spcBef>
                <a:spcPts val="1000"/>
              </a:spcBef>
              <a:spcAft>
                <a:spcPts val="0"/>
              </a:spcAft>
              <a:buSzPct val="100000"/>
              <a:buFont typeface="Comfortaa Medium"/>
              <a:buChar char="•"/>
            </a:pPr>
            <a:r>
              <a:rPr lang="en-US" sz="4738">
                <a:latin typeface="Comfortaa Medium"/>
                <a:ea typeface="Comfortaa Medium"/>
                <a:cs typeface="Comfortaa Medium"/>
                <a:sym typeface="Comfortaa Medium"/>
              </a:rPr>
              <a:t>Project proposal</a:t>
            </a:r>
            <a:endParaRPr sz="4738">
              <a:latin typeface="Comfortaa Medium"/>
              <a:ea typeface="Comfortaa Medium"/>
              <a:cs typeface="Comfortaa Medium"/>
              <a:sym typeface="Comfortaa Medium"/>
            </a:endParaRPr>
          </a:p>
          <a:p>
            <a:pPr indent="0" lvl="0" marL="0" rtl="0" algn="l">
              <a:lnSpc>
                <a:spcPct val="90000"/>
              </a:lnSpc>
              <a:spcBef>
                <a:spcPts val="1000"/>
              </a:spcBef>
              <a:spcAft>
                <a:spcPts val="0"/>
              </a:spcAft>
              <a:buNone/>
            </a:pPr>
            <a:r>
              <a:t/>
            </a:r>
            <a:endParaRPr/>
          </a:p>
        </p:txBody>
      </p:sp>
      <p:sp>
        <p:nvSpPr>
          <p:cNvPr id="93" name="Google Shape;93;p2"/>
          <p:cNvSpPr txBox="1"/>
          <p:nvPr>
            <p:ph idx="1" type="body"/>
          </p:nvPr>
        </p:nvSpPr>
        <p:spPr>
          <a:xfrm>
            <a:off x="4375500" y="2347550"/>
            <a:ext cx="6175200" cy="14391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2800"/>
              <a:buNone/>
            </a:pPr>
            <a:r>
              <a:t/>
            </a:r>
            <a:endParaRPr/>
          </a:p>
          <a:p>
            <a:pPr indent="-292100" lvl="0" marL="228600" rtl="0" algn="l">
              <a:lnSpc>
                <a:spcPct val="90000"/>
              </a:lnSpc>
              <a:spcBef>
                <a:spcPts val="1000"/>
              </a:spcBef>
              <a:spcAft>
                <a:spcPts val="0"/>
              </a:spcAft>
              <a:buSzPts val="3800"/>
              <a:buFont typeface="Comfortaa Medium"/>
              <a:buChar char="•"/>
            </a:pPr>
            <a:r>
              <a:rPr lang="en-US" sz="3800">
                <a:latin typeface="Comfortaa Medium"/>
                <a:ea typeface="Comfortaa Medium"/>
                <a:cs typeface="Comfortaa Medium"/>
                <a:sym typeface="Comfortaa Medium"/>
              </a:rPr>
              <a:t>Literature review</a:t>
            </a:r>
            <a:endParaRPr sz="3800">
              <a:latin typeface="Comfortaa Medium"/>
              <a:ea typeface="Comfortaa Medium"/>
              <a:cs typeface="Comfortaa Medium"/>
              <a:sym typeface="Comfortaa Medium"/>
            </a:endParaRPr>
          </a:p>
          <a:p>
            <a:pPr indent="0" lvl="0" marL="0" rtl="0" algn="l">
              <a:lnSpc>
                <a:spcPct val="90000"/>
              </a:lnSpc>
              <a:spcBef>
                <a:spcPts val="1000"/>
              </a:spcBef>
              <a:spcAft>
                <a:spcPts val="0"/>
              </a:spcAft>
              <a:buNone/>
            </a:pPr>
            <a:r>
              <a:t/>
            </a:r>
            <a:endParaRPr/>
          </a:p>
        </p:txBody>
      </p:sp>
      <p:sp>
        <p:nvSpPr>
          <p:cNvPr id="94" name="Google Shape;94;p2"/>
          <p:cNvSpPr txBox="1"/>
          <p:nvPr>
            <p:ph idx="1" type="body"/>
          </p:nvPr>
        </p:nvSpPr>
        <p:spPr>
          <a:xfrm>
            <a:off x="4692800" y="3140000"/>
            <a:ext cx="5763600" cy="1137000"/>
          </a:xfrm>
          <a:prstGeom prst="rect">
            <a:avLst/>
          </a:prstGeom>
          <a:noFill/>
          <a:ln>
            <a:noFill/>
          </a:ln>
        </p:spPr>
        <p:txBody>
          <a:bodyPr anchorCtr="0" anchor="t" bIns="45700" lIns="91425" spcFirstLastPara="1" rIns="91425" wrap="square" tIns="45700">
            <a:normAutofit fontScale="62500" lnSpcReduction="10000"/>
          </a:bodyPr>
          <a:lstStyle/>
          <a:p>
            <a:pPr indent="0" lvl="0" marL="0" rtl="0" algn="l">
              <a:lnSpc>
                <a:spcPct val="90000"/>
              </a:lnSpc>
              <a:spcBef>
                <a:spcPts val="0"/>
              </a:spcBef>
              <a:spcAft>
                <a:spcPts val="0"/>
              </a:spcAft>
              <a:buClr>
                <a:schemeClr val="dk1"/>
              </a:buClr>
              <a:buSzPct val="100000"/>
              <a:buNone/>
            </a:pPr>
            <a:r>
              <a:t/>
            </a:r>
            <a:endParaRPr/>
          </a:p>
          <a:p>
            <a:pPr indent="-325520" lvl="0" marL="228600" rtl="0" algn="l">
              <a:spcBef>
                <a:spcPts val="0"/>
              </a:spcBef>
              <a:spcAft>
                <a:spcPts val="0"/>
              </a:spcAft>
              <a:buSzPct val="137029"/>
              <a:buFont typeface="Comfortaa Medium"/>
              <a:buChar char="•"/>
            </a:pPr>
            <a:r>
              <a:rPr lang="en-US" sz="3883">
                <a:latin typeface="Comfortaa Medium"/>
                <a:ea typeface="Comfortaa Medium"/>
                <a:cs typeface="Comfortaa Medium"/>
                <a:sym typeface="Comfortaa Medium"/>
              </a:rPr>
              <a:t>EDA: Relations between variables</a:t>
            </a:r>
            <a:endParaRPr sz="5322">
              <a:latin typeface="Comfortaa Medium"/>
              <a:ea typeface="Comfortaa Medium"/>
              <a:cs typeface="Comfortaa Medium"/>
              <a:sym typeface="Comfortaa Medium"/>
            </a:endParaRPr>
          </a:p>
          <a:p>
            <a:pPr indent="0" lvl="0" marL="0" rtl="0" algn="l">
              <a:lnSpc>
                <a:spcPct val="90000"/>
              </a:lnSpc>
              <a:spcBef>
                <a:spcPts val="1000"/>
              </a:spcBef>
              <a:spcAft>
                <a:spcPts val="0"/>
              </a:spcAft>
              <a:buNone/>
            </a:pPr>
            <a:r>
              <a:t/>
            </a:r>
            <a:endParaRPr/>
          </a:p>
        </p:txBody>
      </p:sp>
      <p:sp>
        <p:nvSpPr>
          <p:cNvPr id="95" name="Google Shape;95;p2"/>
          <p:cNvSpPr txBox="1"/>
          <p:nvPr>
            <p:ph idx="1" type="body"/>
          </p:nvPr>
        </p:nvSpPr>
        <p:spPr>
          <a:xfrm>
            <a:off x="4898050" y="3640175"/>
            <a:ext cx="5763600" cy="11370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chemeClr val="dk1"/>
              </a:buClr>
              <a:buSzPct val="100000"/>
              <a:buNone/>
            </a:pPr>
            <a:r>
              <a:t/>
            </a:r>
            <a:endParaRPr/>
          </a:p>
          <a:p>
            <a:pPr indent="-376212" lvl="0" marL="228600" rtl="0" algn="l">
              <a:spcBef>
                <a:spcPts val="0"/>
              </a:spcBef>
              <a:spcAft>
                <a:spcPts val="0"/>
              </a:spcAft>
              <a:buSzPct val="137029"/>
              <a:buFont typeface="Comfortaa Medium"/>
              <a:buChar char="•"/>
            </a:pPr>
            <a:r>
              <a:rPr lang="en-US" sz="3883">
                <a:latin typeface="Comfortaa Medium"/>
                <a:ea typeface="Comfortaa Medium"/>
                <a:cs typeface="Comfortaa Medium"/>
                <a:sym typeface="Comfortaa Medium"/>
              </a:rPr>
              <a:t>NEO4J</a:t>
            </a:r>
            <a:endParaRPr sz="5322">
              <a:latin typeface="Comfortaa Medium"/>
              <a:ea typeface="Comfortaa Medium"/>
              <a:cs typeface="Comfortaa Medium"/>
              <a:sym typeface="Comfortaa Medium"/>
            </a:endParaRPr>
          </a:p>
          <a:p>
            <a:pPr indent="0" lvl="0" marL="0" rtl="0" algn="l">
              <a:lnSpc>
                <a:spcPct val="90000"/>
              </a:lnSpc>
              <a:spcBef>
                <a:spcPts val="1000"/>
              </a:spcBef>
              <a:spcAft>
                <a:spcPts val="0"/>
              </a:spcAft>
              <a:buNone/>
            </a:pPr>
            <a:r>
              <a:t/>
            </a:r>
            <a:endParaRPr/>
          </a:p>
        </p:txBody>
      </p:sp>
      <p:sp>
        <p:nvSpPr>
          <p:cNvPr id="96" name="Google Shape;96;p2"/>
          <p:cNvSpPr txBox="1"/>
          <p:nvPr>
            <p:ph idx="1" type="body"/>
          </p:nvPr>
        </p:nvSpPr>
        <p:spPr>
          <a:xfrm>
            <a:off x="4898050" y="4277000"/>
            <a:ext cx="5763600" cy="1137000"/>
          </a:xfrm>
          <a:prstGeom prst="rect">
            <a:avLst/>
          </a:prstGeom>
          <a:noFill/>
          <a:ln>
            <a:noFill/>
          </a:ln>
        </p:spPr>
        <p:txBody>
          <a:bodyPr anchorCtr="0" anchor="t" bIns="45700" lIns="91425" spcFirstLastPara="1" rIns="91425" wrap="square" tIns="45700">
            <a:normAutofit fontScale="55000"/>
          </a:bodyPr>
          <a:lstStyle/>
          <a:p>
            <a:pPr indent="0" lvl="0" marL="0" rtl="0" algn="l">
              <a:lnSpc>
                <a:spcPct val="90000"/>
              </a:lnSpc>
              <a:spcBef>
                <a:spcPts val="0"/>
              </a:spcBef>
              <a:spcAft>
                <a:spcPts val="0"/>
              </a:spcAft>
              <a:buClr>
                <a:schemeClr val="dk1"/>
              </a:buClr>
              <a:buSzPct val="100000"/>
              <a:buNone/>
            </a:pPr>
            <a:r>
              <a:t/>
            </a:r>
            <a:endParaRPr/>
          </a:p>
          <a:p>
            <a:pPr indent="-300173" lvl="0" marL="228600" rtl="0" algn="l">
              <a:spcBef>
                <a:spcPts val="0"/>
              </a:spcBef>
              <a:spcAft>
                <a:spcPts val="0"/>
              </a:spcAft>
              <a:buSzPct val="137029"/>
              <a:buFont typeface="Comfortaa Medium"/>
              <a:buChar char="•"/>
            </a:pPr>
            <a:r>
              <a:rPr lang="en-US" sz="3883">
                <a:latin typeface="Comfortaa Medium"/>
                <a:ea typeface="Comfortaa Medium"/>
                <a:cs typeface="Comfortaa Medium"/>
                <a:sym typeface="Comfortaa Medium"/>
              </a:rPr>
              <a:t>Methodology and Experimentations</a:t>
            </a:r>
            <a:endParaRPr sz="5322">
              <a:latin typeface="Comfortaa Medium"/>
              <a:ea typeface="Comfortaa Medium"/>
              <a:cs typeface="Comfortaa Medium"/>
              <a:sym typeface="Comfortaa Medium"/>
            </a:endParaRPr>
          </a:p>
          <a:p>
            <a:pPr indent="0" lvl="0" marL="0" rtl="0" algn="l">
              <a:lnSpc>
                <a:spcPct val="90000"/>
              </a:lnSpc>
              <a:spcBef>
                <a:spcPts val="1000"/>
              </a:spcBef>
              <a:spcAft>
                <a:spcPts val="0"/>
              </a:spcAft>
              <a:buNone/>
            </a:pPr>
            <a:r>
              <a:t/>
            </a:r>
            <a:endParaRPr/>
          </a:p>
        </p:txBody>
      </p:sp>
      <p:sp>
        <p:nvSpPr>
          <p:cNvPr id="97" name="Google Shape;97;p2"/>
          <p:cNvSpPr txBox="1"/>
          <p:nvPr>
            <p:ph idx="1" type="body"/>
          </p:nvPr>
        </p:nvSpPr>
        <p:spPr>
          <a:xfrm>
            <a:off x="4692800" y="4777175"/>
            <a:ext cx="5763600" cy="11370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0"/>
              </a:spcBef>
              <a:spcAft>
                <a:spcPts val="0"/>
              </a:spcAft>
              <a:buClr>
                <a:schemeClr val="dk1"/>
              </a:buClr>
              <a:buSzPct val="100000"/>
              <a:buNone/>
            </a:pPr>
            <a:r>
              <a:t/>
            </a:r>
            <a:endParaRPr/>
          </a:p>
          <a:p>
            <a:pPr indent="-350866" lvl="0" marL="228600" rtl="0" algn="l">
              <a:spcBef>
                <a:spcPts val="0"/>
              </a:spcBef>
              <a:spcAft>
                <a:spcPts val="0"/>
              </a:spcAft>
              <a:buSzPct val="137029"/>
              <a:buFont typeface="Comfortaa Medium"/>
              <a:buChar char="•"/>
            </a:pPr>
            <a:r>
              <a:rPr lang="en-US" sz="3883">
                <a:latin typeface="Comfortaa Medium"/>
                <a:ea typeface="Comfortaa Medium"/>
                <a:cs typeface="Comfortaa Medium"/>
                <a:sym typeface="Comfortaa Medium"/>
              </a:rPr>
              <a:t>Conclusion and Discussion</a:t>
            </a:r>
            <a:endParaRPr sz="5322">
              <a:latin typeface="Comfortaa Medium"/>
              <a:ea typeface="Comfortaa Medium"/>
              <a:cs typeface="Comfortaa Medium"/>
              <a:sym typeface="Comfortaa Medium"/>
            </a:endParaRPr>
          </a:p>
          <a:p>
            <a:pPr indent="0" lvl="0" marL="0" rtl="0" algn="l">
              <a:lnSpc>
                <a:spcPct val="90000"/>
              </a:lnSpc>
              <a:spcBef>
                <a:spcPts val="1000"/>
              </a:spcBef>
              <a:spcAft>
                <a:spcPts val="0"/>
              </a:spcAft>
              <a:buNone/>
            </a:pPr>
            <a:r>
              <a:t/>
            </a:r>
            <a:endParaRPr/>
          </a:p>
        </p:txBody>
      </p:sp>
      <p:sp>
        <p:nvSpPr>
          <p:cNvPr id="98" name="Google Shape;98;p2"/>
          <p:cNvSpPr txBox="1"/>
          <p:nvPr>
            <p:ph idx="1" type="body"/>
          </p:nvPr>
        </p:nvSpPr>
        <p:spPr>
          <a:xfrm>
            <a:off x="4375500" y="5345125"/>
            <a:ext cx="5763600" cy="11370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chemeClr val="dk1"/>
              </a:buClr>
              <a:buSzPct val="100000"/>
              <a:buNone/>
            </a:pPr>
            <a:r>
              <a:t/>
            </a:r>
            <a:endParaRPr/>
          </a:p>
          <a:p>
            <a:pPr indent="-376212" lvl="0" marL="228600" rtl="0" algn="l">
              <a:spcBef>
                <a:spcPts val="0"/>
              </a:spcBef>
              <a:spcAft>
                <a:spcPts val="0"/>
              </a:spcAft>
              <a:buSzPct val="137029"/>
              <a:buFont typeface="Comfortaa Medium"/>
              <a:buChar char="•"/>
            </a:pPr>
            <a:r>
              <a:rPr lang="en-US" sz="3883">
                <a:latin typeface="Comfortaa Medium"/>
                <a:ea typeface="Comfortaa Medium"/>
                <a:cs typeface="Comfortaa Medium"/>
                <a:sym typeface="Comfortaa Medium"/>
              </a:rPr>
              <a:t>References</a:t>
            </a:r>
            <a:endParaRPr sz="5322">
              <a:latin typeface="Comfortaa Medium"/>
              <a:ea typeface="Comfortaa Medium"/>
              <a:cs typeface="Comfortaa Medium"/>
              <a:sym typeface="Comfortaa Medium"/>
            </a:endParaRPr>
          </a:p>
          <a:p>
            <a:pPr indent="0" lvl="0" marL="0" rtl="0" algn="l">
              <a:lnSpc>
                <a:spcPct val="90000"/>
              </a:lnSpc>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3"/>
          <p:cNvPicPr preferRelativeResize="0"/>
          <p:nvPr/>
        </p:nvPicPr>
        <p:blipFill>
          <a:blip r:embed="rId3">
            <a:alphaModFix/>
          </a:blip>
          <a:stretch>
            <a:fillRect/>
          </a:stretch>
        </p:blipFill>
        <p:spPr>
          <a:xfrm>
            <a:off x="100" y="0"/>
            <a:ext cx="12275600" cy="1035750"/>
          </a:xfrm>
          <a:prstGeom prst="rect">
            <a:avLst/>
          </a:prstGeom>
          <a:noFill/>
          <a:ln>
            <a:noFill/>
          </a:ln>
        </p:spPr>
      </p:pic>
      <p:sp>
        <p:nvSpPr>
          <p:cNvPr id="104" name="Google Shape;104;p3"/>
          <p:cNvSpPr txBox="1"/>
          <p:nvPr>
            <p:ph type="title"/>
          </p:nvPr>
        </p:nvSpPr>
        <p:spPr>
          <a:xfrm>
            <a:off x="7117275" y="23850"/>
            <a:ext cx="4728000" cy="10119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solidFill>
                  <a:schemeClr val="lt1"/>
                </a:solidFill>
                <a:latin typeface="Comfortaa SemiBold"/>
                <a:ea typeface="Comfortaa SemiBold"/>
                <a:cs typeface="Comfortaa SemiBold"/>
                <a:sym typeface="Comfortaa SemiBold"/>
              </a:rPr>
              <a:t>Project Proposal</a:t>
            </a:r>
            <a:endParaRPr>
              <a:solidFill>
                <a:schemeClr val="lt1"/>
              </a:solidFill>
              <a:latin typeface="Comfortaa SemiBold"/>
              <a:ea typeface="Comfortaa SemiBold"/>
              <a:cs typeface="Comfortaa SemiBold"/>
              <a:sym typeface="Comfortaa SemiBold"/>
            </a:endParaRPr>
          </a:p>
        </p:txBody>
      </p:sp>
      <p:sp>
        <p:nvSpPr>
          <p:cNvPr id="105" name="Google Shape;105;p3"/>
          <p:cNvSpPr txBox="1"/>
          <p:nvPr>
            <p:ph idx="1" type="body"/>
          </p:nvPr>
        </p:nvSpPr>
        <p:spPr>
          <a:xfrm>
            <a:off x="263900" y="1328800"/>
            <a:ext cx="11664300" cy="5654400"/>
          </a:xfrm>
          <a:prstGeom prst="rect">
            <a:avLst/>
          </a:prstGeom>
          <a:noFill/>
          <a:ln>
            <a:noFill/>
          </a:ln>
        </p:spPr>
        <p:txBody>
          <a:bodyPr anchorCtr="0" anchor="t" bIns="45700" lIns="91425" spcFirstLastPara="1" rIns="91425" wrap="square" tIns="45700">
            <a:normAutofit fontScale="62500" lnSpcReduction="10000"/>
          </a:bodyPr>
          <a:lstStyle/>
          <a:p>
            <a:pPr indent="-171263" lvl="0" marL="228600" rtl="0" algn="l">
              <a:lnSpc>
                <a:spcPct val="90000"/>
              </a:lnSpc>
              <a:spcBef>
                <a:spcPts val="0"/>
              </a:spcBef>
              <a:spcAft>
                <a:spcPts val="0"/>
              </a:spcAft>
              <a:buClr>
                <a:schemeClr val="dk1"/>
              </a:buClr>
              <a:buSzPct val="100000"/>
              <a:buFont typeface="Comfortaa Medium"/>
              <a:buChar char="•"/>
            </a:pPr>
            <a:r>
              <a:rPr lang="en-US" sz="3035">
                <a:latin typeface="Comfortaa Medium"/>
                <a:ea typeface="Comfortaa Medium"/>
                <a:cs typeface="Comfortaa Medium"/>
                <a:sym typeface="Comfortaa Medium"/>
              </a:rPr>
              <a:t>Targeted Problem</a:t>
            </a:r>
            <a:endParaRPr sz="3035">
              <a:latin typeface="Comfortaa Medium"/>
              <a:ea typeface="Comfortaa Medium"/>
              <a:cs typeface="Comfortaa Medium"/>
              <a:sym typeface="Comfortaa Medium"/>
            </a:endParaRPr>
          </a:p>
          <a:p>
            <a:pPr indent="0" lvl="0" marL="0" rtl="0" algn="l">
              <a:lnSpc>
                <a:spcPct val="90000"/>
              </a:lnSpc>
              <a:spcBef>
                <a:spcPts val="1000"/>
              </a:spcBef>
              <a:spcAft>
                <a:spcPts val="0"/>
              </a:spcAft>
              <a:buClr>
                <a:schemeClr val="dk1"/>
              </a:buClr>
              <a:buSzPct val="72113"/>
              <a:buNone/>
            </a:pPr>
            <a:r>
              <a:rPr lang="en-US" sz="2634">
                <a:latin typeface="Comfortaa Light"/>
                <a:ea typeface="Comfortaa Light"/>
                <a:cs typeface="Comfortaa Light"/>
                <a:sym typeface="Comfortaa Light"/>
              </a:rPr>
              <a:t>There is an acute shortage of certain products in regions of Africa.  Over history, categorise like ‘milk’ and ‘grocery’ was difficult to produce. It’s impossible to build infrastructure for over 1 billion 216 million people, </a:t>
            </a:r>
            <a:r>
              <a:rPr lang="en-US" sz="2634">
                <a:latin typeface="Comfortaa Light"/>
                <a:ea typeface="Comfortaa Light"/>
                <a:cs typeface="Comfortaa Light"/>
                <a:sym typeface="Comfortaa Light"/>
              </a:rPr>
              <a:t>because</a:t>
            </a:r>
            <a:r>
              <a:rPr lang="en-US" sz="2634">
                <a:latin typeface="Comfortaa Light"/>
                <a:ea typeface="Comfortaa Light"/>
                <a:cs typeface="Comfortaa Light"/>
                <a:sym typeface="Comfortaa Light"/>
              </a:rPr>
              <a:t> of weather conditions and political issues. Last changes in climate of planet makes production of products harder for our planet, as temperature of Africa rise. </a:t>
            </a:r>
            <a:endParaRPr sz="2634">
              <a:latin typeface="Comfortaa Light"/>
              <a:ea typeface="Comfortaa Light"/>
              <a:cs typeface="Comfortaa Light"/>
              <a:sym typeface="Comfortaa Light"/>
            </a:endParaRPr>
          </a:p>
          <a:p>
            <a:pPr indent="0" lvl="0" marL="0" rtl="0" algn="l">
              <a:lnSpc>
                <a:spcPct val="90000"/>
              </a:lnSpc>
              <a:spcBef>
                <a:spcPts val="1000"/>
              </a:spcBef>
              <a:spcAft>
                <a:spcPts val="0"/>
              </a:spcAft>
              <a:buClr>
                <a:schemeClr val="dk1"/>
              </a:buClr>
              <a:buSzPct val="72113"/>
              <a:buNone/>
            </a:pPr>
            <a:r>
              <a:rPr lang="en-US" sz="2634">
                <a:latin typeface="Comfortaa Light"/>
                <a:ea typeface="Comfortaa Light"/>
                <a:cs typeface="Comfortaa Light"/>
                <a:sym typeface="Comfortaa Light"/>
              </a:rPr>
              <a:t>Collecting of trade data, using different datasets and analyzing them, can help to organize the redistribution of goods for more reasonable consumption. Correct analysing will lead to an improvement of situation in problem regions, by understanding the needs and company-customer habits in global trading.  </a:t>
            </a:r>
            <a:r>
              <a:rPr lang="en-US" sz="2634"/>
              <a:t> </a:t>
            </a:r>
            <a:endParaRPr sz="3534"/>
          </a:p>
          <a:p>
            <a:pPr indent="-171263" lvl="0" marL="228600" rtl="0" algn="l">
              <a:lnSpc>
                <a:spcPct val="90000"/>
              </a:lnSpc>
              <a:spcBef>
                <a:spcPts val="1000"/>
              </a:spcBef>
              <a:spcAft>
                <a:spcPts val="0"/>
              </a:spcAft>
              <a:buClr>
                <a:schemeClr val="dk1"/>
              </a:buClr>
              <a:buSzPct val="100000"/>
              <a:buFont typeface="Comfortaa Medium"/>
              <a:buChar char="•"/>
            </a:pPr>
            <a:r>
              <a:rPr lang="en-US" sz="3035">
                <a:latin typeface="Comfortaa Medium"/>
                <a:ea typeface="Comfortaa Medium"/>
                <a:cs typeface="Comfortaa Medium"/>
                <a:sym typeface="Comfortaa Medium"/>
              </a:rPr>
              <a:t>Research question</a:t>
            </a:r>
            <a:endParaRPr sz="3035">
              <a:latin typeface="Comfortaa Medium"/>
              <a:ea typeface="Comfortaa Medium"/>
              <a:cs typeface="Comfortaa Medium"/>
              <a:sym typeface="Comfortaa Medium"/>
            </a:endParaRPr>
          </a:p>
          <a:p>
            <a:pPr indent="0" lvl="0" marL="0" rtl="0" algn="l">
              <a:lnSpc>
                <a:spcPct val="90000"/>
              </a:lnSpc>
              <a:spcBef>
                <a:spcPts val="1000"/>
              </a:spcBef>
              <a:spcAft>
                <a:spcPts val="0"/>
              </a:spcAft>
              <a:buClr>
                <a:schemeClr val="dk1"/>
              </a:buClr>
              <a:buSzPct val="70377"/>
              <a:buNone/>
            </a:pPr>
            <a:r>
              <a:rPr lang="en-US" sz="2557">
                <a:latin typeface="Comfortaa Light"/>
                <a:ea typeface="Comfortaa Light"/>
                <a:cs typeface="Comfortaa Light"/>
                <a:sym typeface="Comfortaa Light"/>
              </a:rPr>
              <a:t>How columns of trading affect on categories of products purchased</a:t>
            </a:r>
            <a:r>
              <a:rPr lang="en-US" sz="2525">
                <a:latin typeface="Comfortaa Light"/>
                <a:ea typeface="Comfortaa Light"/>
                <a:cs typeface="Comfortaa Light"/>
                <a:sym typeface="Comfortaa Light"/>
              </a:rPr>
              <a:t>?</a:t>
            </a:r>
            <a:endParaRPr sz="2525">
              <a:latin typeface="Comfortaa Light"/>
              <a:ea typeface="Comfortaa Light"/>
              <a:cs typeface="Comfortaa Light"/>
              <a:sym typeface="Comfortaa Light"/>
            </a:endParaRPr>
          </a:p>
          <a:p>
            <a:pPr indent="-171263" lvl="0" marL="228600" rtl="0" algn="l">
              <a:lnSpc>
                <a:spcPct val="90000"/>
              </a:lnSpc>
              <a:spcBef>
                <a:spcPts val="1000"/>
              </a:spcBef>
              <a:spcAft>
                <a:spcPts val="0"/>
              </a:spcAft>
              <a:buClr>
                <a:schemeClr val="dk1"/>
              </a:buClr>
              <a:buSzPct val="100000"/>
              <a:buFont typeface="Comfortaa Medium"/>
              <a:buChar char="•"/>
            </a:pPr>
            <a:r>
              <a:rPr lang="en-US" sz="3035">
                <a:latin typeface="Comfortaa Medium"/>
                <a:ea typeface="Comfortaa Medium"/>
                <a:cs typeface="Comfortaa Medium"/>
                <a:sym typeface="Comfortaa Medium"/>
              </a:rPr>
              <a:t>Dataset</a:t>
            </a:r>
            <a:endParaRPr sz="3035">
              <a:latin typeface="Comfortaa Medium"/>
              <a:ea typeface="Comfortaa Medium"/>
              <a:cs typeface="Comfortaa Medium"/>
              <a:sym typeface="Comfortaa Medium"/>
            </a:endParaRPr>
          </a:p>
          <a:p>
            <a:pPr indent="0" lvl="0" marL="0" rtl="0" algn="l">
              <a:lnSpc>
                <a:spcPct val="90000"/>
              </a:lnSpc>
              <a:spcBef>
                <a:spcPts val="1000"/>
              </a:spcBef>
              <a:spcAft>
                <a:spcPts val="0"/>
              </a:spcAft>
              <a:buClr>
                <a:schemeClr val="dk1"/>
              </a:buClr>
              <a:buSzPct val="84905"/>
              <a:buNone/>
            </a:pPr>
            <a:r>
              <a:rPr lang="en-US" sz="2120" u="sng">
                <a:solidFill>
                  <a:schemeClr val="hlink"/>
                </a:solidFill>
                <a:latin typeface="Comfortaa Light"/>
                <a:ea typeface="Comfortaa Light"/>
                <a:cs typeface="Comfortaa Light"/>
                <a:sym typeface="Comfortaa Light"/>
                <a:hlinkClick r:id="rId4"/>
              </a:rPr>
              <a:t>https://archive.ics.uci.edu/dataset/292/wholesale+customers</a:t>
            </a:r>
            <a:endParaRPr sz="2120">
              <a:latin typeface="Comfortaa Light"/>
              <a:ea typeface="Comfortaa Light"/>
              <a:cs typeface="Comfortaa Light"/>
              <a:sym typeface="Comfortaa Light"/>
            </a:endParaRPr>
          </a:p>
          <a:p>
            <a:pPr indent="0" lvl="0" marL="0" rtl="0" algn="l">
              <a:lnSpc>
                <a:spcPct val="90000"/>
              </a:lnSpc>
              <a:spcBef>
                <a:spcPts val="1000"/>
              </a:spcBef>
              <a:spcAft>
                <a:spcPts val="0"/>
              </a:spcAft>
              <a:buClr>
                <a:srgbClr val="303030"/>
              </a:buClr>
              <a:buSzPct val="84905"/>
              <a:buNone/>
            </a:pPr>
            <a:r>
              <a:rPr i="0" lang="en-US" sz="2120" u="none" strike="noStrike">
                <a:solidFill>
                  <a:srgbClr val="303030"/>
                </a:solidFill>
                <a:latin typeface="Comfortaa Light"/>
                <a:ea typeface="Comfortaa Light"/>
                <a:cs typeface="Comfortaa Light"/>
                <a:sym typeface="Comfortaa Light"/>
              </a:rPr>
              <a:t>The data set refers to clients of a wholesale distributor. It includes the annual spending in monetary units (m.u.) on diverse product categories</a:t>
            </a:r>
            <a:endParaRPr sz="3120">
              <a:latin typeface="Comfortaa Light"/>
              <a:ea typeface="Comfortaa Light"/>
              <a:cs typeface="Comfortaa Light"/>
              <a:sym typeface="Comfortaa Light"/>
            </a:endParaRPr>
          </a:p>
          <a:p>
            <a:pPr indent="0" lvl="0" marL="0" rtl="0" algn="l">
              <a:lnSpc>
                <a:spcPct val="90000"/>
              </a:lnSpc>
              <a:spcBef>
                <a:spcPts val="1000"/>
              </a:spcBef>
              <a:spcAft>
                <a:spcPts val="0"/>
              </a:spcAft>
              <a:buClr>
                <a:schemeClr val="dk1"/>
              </a:buClr>
              <a:buSzPct val="84905"/>
              <a:buNone/>
            </a:pPr>
            <a:r>
              <a:rPr lang="en-US" sz="2120">
                <a:latin typeface="Comfortaa Light"/>
                <a:ea typeface="Comfortaa Light"/>
                <a:cs typeface="Comfortaa Light"/>
                <a:sym typeface="Comfortaa Light"/>
              </a:rPr>
              <a:t>Number of rows: 440, columns - 8</a:t>
            </a:r>
            <a:endParaRPr sz="3120">
              <a:latin typeface="Comfortaa Light"/>
              <a:ea typeface="Comfortaa Light"/>
              <a:cs typeface="Comfortaa Light"/>
              <a:sym typeface="Comfortaa Light"/>
            </a:endParaRPr>
          </a:p>
          <a:p>
            <a:pPr indent="-171263" lvl="0" marL="228600" rtl="0" algn="l">
              <a:lnSpc>
                <a:spcPct val="90000"/>
              </a:lnSpc>
              <a:spcBef>
                <a:spcPts val="1000"/>
              </a:spcBef>
              <a:spcAft>
                <a:spcPts val="0"/>
              </a:spcAft>
              <a:buClr>
                <a:schemeClr val="dk1"/>
              </a:buClr>
              <a:buSzPct val="100000"/>
              <a:buFont typeface="Comfortaa Medium"/>
              <a:buChar char="•"/>
            </a:pPr>
            <a:r>
              <a:rPr lang="en-US" sz="3035">
                <a:latin typeface="Comfortaa Medium"/>
                <a:ea typeface="Comfortaa Medium"/>
                <a:cs typeface="Comfortaa Medium"/>
                <a:sym typeface="Comfortaa Medium"/>
              </a:rPr>
              <a:t>Motivation</a:t>
            </a:r>
            <a:endParaRPr sz="3035">
              <a:latin typeface="Comfortaa Medium"/>
              <a:ea typeface="Comfortaa Medium"/>
              <a:cs typeface="Comfortaa Medium"/>
              <a:sym typeface="Comfortaa Medium"/>
            </a:endParaRPr>
          </a:p>
          <a:p>
            <a:pPr indent="0" lvl="0" marL="0" rtl="0" algn="l">
              <a:lnSpc>
                <a:spcPct val="90000"/>
              </a:lnSpc>
              <a:spcBef>
                <a:spcPts val="1000"/>
              </a:spcBef>
              <a:spcAft>
                <a:spcPts val="0"/>
              </a:spcAft>
              <a:buClr>
                <a:schemeClr val="dk1"/>
              </a:buClr>
              <a:buSzPct val="72022"/>
              <a:buNone/>
            </a:pPr>
            <a:r>
              <a:rPr lang="en-US" sz="2638">
                <a:latin typeface="Comfortaa Light"/>
                <a:ea typeface="Comfortaa Light"/>
                <a:cs typeface="Comfortaa Light"/>
                <a:sym typeface="Comfortaa Light"/>
              </a:rPr>
              <a:t>This project is helping to understand logistic of items, what can improve knowledge of economic</a:t>
            </a:r>
            <a:endParaRPr sz="3538">
              <a:latin typeface="Comfortaa Light"/>
              <a:ea typeface="Comfortaa Light"/>
              <a:cs typeface="Comfortaa Light"/>
              <a:sym typeface="Comfortaa Light"/>
            </a:endParaRPr>
          </a:p>
          <a:p>
            <a:pPr indent="0" lvl="0" marL="0" rtl="0" algn="l">
              <a:lnSpc>
                <a:spcPct val="90000"/>
              </a:lnSpc>
              <a:spcBef>
                <a:spcPts val="1000"/>
              </a:spcBef>
              <a:spcAft>
                <a:spcPts val="0"/>
              </a:spcAft>
              <a:buClr>
                <a:schemeClr val="dk1"/>
              </a:buClr>
              <a:buSzPct val="72022"/>
              <a:buNone/>
            </a:pPr>
            <a:r>
              <a:rPr lang="en-US" sz="2638">
                <a:latin typeface="Comfortaa Light"/>
                <a:ea typeface="Comfortaa Light"/>
                <a:cs typeface="Comfortaa Light"/>
                <a:sym typeface="Comfortaa Light"/>
              </a:rPr>
              <a:t>It’s  possible to achieve understanding of trades in regions, which will help to know needs of subject.</a:t>
            </a:r>
            <a:endParaRPr sz="1858">
              <a:latin typeface="Comfortaa Light"/>
              <a:ea typeface="Comfortaa Light"/>
              <a:cs typeface="Comfortaa Light"/>
              <a:sym typeface="Comfortaa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g284d721294b_1_1"/>
          <p:cNvPicPr preferRelativeResize="0"/>
          <p:nvPr/>
        </p:nvPicPr>
        <p:blipFill>
          <a:blip r:embed="rId3">
            <a:alphaModFix/>
          </a:blip>
          <a:stretch>
            <a:fillRect/>
          </a:stretch>
        </p:blipFill>
        <p:spPr>
          <a:xfrm>
            <a:off x="0" y="0"/>
            <a:ext cx="12191998" cy="894675"/>
          </a:xfrm>
          <a:prstGeom prst="rect">
            <a:avLst/>
          </a:prstGeom>
          <a:noFill/>
          <a:ln>
            <a:noFill/>
          </a:ln>
        </p:spPr>
      </p:pic>
      <p:sp>
        <p:nvSpPr>
          <p:cNvPr id="111" name="Google Shape;111;g284d721294b_1_1"/>
          <p:cNvSpPr txBox="1"/>
          <p:nvPr>
            <p:ph idx="1" type="body"/>
          </p:nvPr>
        </p:nvSpPr>
        <p:spPr>
          <a:xfrm>
            <a:off x="129150" y="1061075"/>
            <a:ext cx="11933700" cy="2804700"/>
          </a:xfrm>
          <a:prstGeom prst="rect">
            <a:avLst/>
          </a:prstGeom>
        </p:spPr>
        <p:txBody>
          <a:bodyPr anchorCtr="0" anchor="t" bIns="45700" lIns="91425" spcFirstLastPara="1" rIns="91425" wrap="square" tIns="45700">
            <a:normAutofit lnSpcReduction="20000"/>
          </a:bodyPr>
          <a:lstStyle/>
          <a:p>
            <a:pPr indent="0" lvl="0" marL="0" rtl="0" algn="l">
              <a:spcBef>
                <a:spcPts val="1000"/>
              </a:spcBef>
              <a:spcAft>
                <a:spcPts val="0"/>
              </a:spcAft>
              <a:buNone/>
            </a:pPr>
            <a:r>
              <a:rPr b="1" lang="en-US" sz="2300" u="sng">
                <a:solidFill>
                  <a:schemeClr val="hlink"/>
                </a:solidFill>
                <a:latin typeface="Comfortaa"/>
                <a:ea typeface="Comfortaa"/>
                <a:cs typeface="Comfortaa"/>
                <a:sym typeface="Comfortaa"/>
                <a:hlinkClick r:id="rId4"/>
              </a:rPr>
              <a:t>https://www.mecs-press.org/ijitcs/ijitcs-v9-n6/IJITCS-V9-N6-4.pdf</a:t>
            </a:r>
            <a:br>
              <a:rPr lang="en-US" sz="1500">
                <a:latin typeface="Comfortaa"/>
                <a:ea typeface="Comfortaa"/>
                <a:cs typeface="Comfortaa"/>
                <a:sym typeface="Comfortaa"/>
              </a:rPr>
            </a:br>
            <a:r>
              <a:rPr b="1" lang="en-US" sz="1800">
                <a:latin typeface="Comfortaa"/>
                <a:ea typeface="Comfortaa"/>
                <a:cs typeface="Comfortaa"/>
                <a:sym typeface="Comfortaa"/>
              </a:rPr>
              <a:t>Goal:</a:t>
            </a:r>
            <a:r>
              <a:rPr lang="en-US" sz="1800">
                <a:latin typeface="Comfortaa"/>
                <a:ea typeface="Comfortaa"/>
                <a:cs typeface="Comfortaa"/>
                <a:sym typeface="Comfortaa"/>
              </a:rPr>
              <a:t> B. Jaya Lakshmi, K. B. Madhuri and M. Shashi trying to use Subspace Clustering Algorithm to identify arbitrary shaped subspace clusters. SUBCLU uses two </a:t>
            </a:r>
            <a:r>
              <a:rPr lang="en-US" sz="1800">
                <a:latin typeface="Comfortaa"/>
                <a:ea typeface="Comfortaa"/>
                <a:cs typeface="Comfortaa"/>
                <a:sym typeface="Comfortaa"/>
              </a:rPr>
              <a:t>parameters</a:t>
            </a:r>
            <a:r>
              <a:rPr lang="en-US" sz="1800">
                <a:latin typeface="Comfortaa"/>
                <a:ea typeface="Comfortaa"/>
                <a:cs typeface="Comfortaa"/>
                <a:sym typeface="Comfortaa"/>
              </a:rPr>
              <a:t> such as epsilon and minpts, which values is same. This can lead to low quality of clusters. The mission is overcome this quality by using new </a:t>
            </a:r>
            <a:r>
              <a:rPr lang="en-US" sz="1800">
                <a:latin typeface="Comfortaa"/>
                <a:ea typeface="Comfortaa"/>
                <a:cs typeface="Comfortaa"/>
                <a:sym typeface="Comfortaa"/>
              </a:rPr>
              <a:t>parameters</a:t>
            </a:r>
            <a:r>
              <a:rPr lang="en-US" sz="1800">
                <a:latin typeface="Comfortaa"/>
                <a:ea typeface="Comfortaa"/>
                <a:cs typeface="Comfortaa"/>
                <a:sym typeface="Comfortaa"/>
              </a:rPr>
              <a:t>.</a:t>
            </a:r>
            <a:br>
              <a:rPr lang="en-US" sz="1800">
                <a:latin typeface="Comfortaa"/>
                <a:ea typeface="Comfortaa"/>
                <a:cs typeface="Comfortaa"/>
                <a:sym typeface="Comfortaa"/>
              </a:rPr>
            </a:br>
            <a:r>
              <a:rPr b="1" lang="en-US" sz="1800">
                <a:latin typeface="Comfortaa"/>
                <a:ea typeface="Comfortaa"/>
                <a:cs typeface="Comfortaa"/>
                <a:sym typeface="Comfortaa"/>
              </a:rPr>
              <a:t>Dataset: </a:t>
            </a:r>
            <a:r>
              <a:rPr lang="en-US" sz="1800">
                <a:latin typeface="Comfortaa"/>
                <a:ea typeface="Comfortaa"/>
                <a:cs typeface="Comfortaa"/>
                <a:sym typeface="Comfortaa"/>
              </a:rPr>
              <a:t>Synthetic datasets and bench mark datasets.</a:t>
            </a:r>
            <a:br>
              <a:rPr lang="en-US" sz="1800">
                <a:latin typeface="Comfortaa"/>
                <a:ea typeface="Comfortaa"/>
                <a:cs typeface="Comfortaa"/>
                <a:sym typeface="Comfortaa"/>
              </a:rPr>
            </a:br>
            <a:r>
              <a:rPr b="1" lang="en-US" sz="1800">
                <a:latin typeface="Comfortaa"/>
                <a:ea typeface="Comfortaa"/>
                <a:cs typeface="Comfortaa"/>
                <a:sym typeface="Comfortaa"/>
              </a:rPr>
              <a:t>Methodology: </a:t>
            </a:r>
            <a:r>
              <a:rPr lang="en-US" sz="1800">
                <a:latin typeface="Comfortaa"/>
                <a:ea typeface="Comfortaa"/>
                <a:cs typeface="Comfortaa"/>
                <a:sym typeface="Comfortaa"/>
              </a:rPr>
              <a:t>Algorithm form one dimensional subspace clusters. Each cluster in subspace partitioned into one or more clusters in higher dimensional subspace. The higher dimensional subspace clusters are explored in the divisive hierarchical manner.</a:t>
            </a:r>
            <a:br>
              <a:rPr lang="en-US" sz="1800">
                <a:latin typeface="Comfortaa"/>
                <a:ea typeface="Comfortaa"/>
                <a:cs typeface="Comfortaa"/>
                <a:sym typeface="Comfortaa"/>
              </a:rPr>
            </a:br>
            <a:r>
              <a:rPr b="1" lang="en-US" sz="1800">
                <a:latin typeface="Comfortaa"/>
                <a:ea typeface="Comfortaa"/>
                <a:cs typeface="Comfortaa"/>
                <a:sym typeface="Comfortaa"/>
              </a:rPr>
              <a:t>Result:</a:t>
            </a:r>
            <a:r>
              <a:rPr lang="en-US" sz="1800">
                <a:latin typeface="Comfortaa"/>
                <a:ea typeface="Comfortaa"/>
                <a:cs typeface="Comfortaa"/>
                <a:sym typeface="Comfortaa"/>
              </a:rPr>
              <a:t> Both the versions of the proposed algorithm produce better quality subspace cluster. </a:t>
            </a:r>
            <a:endParaRPr sz="3100">
              <a:latin typeface="Comfortaa"/>
              <a:ea typeface="Comfortaa"/>
              <a:cs typeface="Comfortaa"/>
              <a:sym typeface="Comfortaa"/>
            </a:endParaRPr>
          </a:p>
        </p:txBody>
      </p:sp>
      <p:sp>
        <p:nvSpPr>
          <p:cNvPr id="112" name="Google Shape;112;g284d721294b_1_1"/>
          <p:cNvSpPr txBox="1"/>
          <p:nvPr>
            <p:ph type="title"/>
          </p:nvPr>
        </p:nvSpPr>
        <p:spPr>
          <a:xfrm>
            <a:off x="120200" y="102200"/>
            <a:ext cx="4966800" cy="6903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1000"/>
              </a:spcBef>
              <a:spcAft>
                <a:spcPts val="0"/>
              </a:spcAft>
              <a:buNone/>
            </a:pPr>
            <a:r>
              <a:rPr b="1" lang="en-US" sz="3800">
                <a:solidFill>
                  <a:schemeClr val="lt1"/>
                </a:solidFill>
                <a:latin typeface="Comfortaa"/>
                <a:ea typeface="Comfortaa"/>
                <a:cs typeface="Comfortaa"/>
                <a:sym typeface="Comfortaa"/>
              </a:rPr>
              <a:t>Literature review 1</a:t>
            </a:r>
            <a:endParaRPr b="1">
              <a:solidFill>
                <a:schemeClr val="lt1"/>
              </a:solidFill>
              <a:latin typeface="Comfortaa"/>
              <a:ea typeface="Comfortaa"/>
              <a:cs typeface="Comfortaa"/>
              <a:sym typeface="Comfortaa"/>
            </a:endParaRPr>
          </a:p>
        </p:txBody>
      </p:sp>
      <p:sp>
        <p:nvSpPr>
          <p:cNvPr id="113" name="Google Shape;113;g284d721294b_1_1"/>
          <p:cNvSpPr txBox="1"/>
          <p:nvPr>
            <p:ph idx="1" type="body"/>
          </p:nvPr>
        </p:nvSpPr>
        <p:spPr>
          <a:xfrm>
            <a:off x="210225" y="3746925"/>
            <a:ext cx="11933700" cy="3158700"/>
          </a:xfrm>
          <a:prstGeom prst="rect">
            <a:avLst/>
          </a:prstGeom>
        </p:spPr>
        <p:txBody>
          <a:bodyPr anchorCtr="0" anchor="t" bIns="45700" lIns="91425" spcFirstLastPara="1" rIns="91425" wrap="square" tIns="45700">
            <a:normAutofit fontScale="92500" lnSpcReduction="10000"/>
          </a:bodyPr>
          <a:lstStyle/>
          <a:p>
            <a:pPr indent="0" lvl="0" marL="0" rtl="0" algn="l">
              <a:lnSpc>
                <a:spcPct val="100000"/>
              </a:lnSpc>
              <a:spcBef>
                <a:spcPts val="0"/>
              </a:spcBef>
              <a:spcAft>
                <a:spcPts val="0"/>
              </a:spcAft>
              <a:buNone/>
            </a:pPr>
            <a:r>
              <a:rPr b="1" lang="en-US" sz="2300" u="sng">
                <a:solidFill>
                  <a:schemeClr val="hlink"/>
                </a:solidFill>
                <a:latin typeface="Comfortaa"/>
                <a:ea typeface="Comfortaa"/>
                <a:cs typeface="Comfortaa"/>
                <a:sym typeface="Comfortaa"/>
                <a:hlinkClick r:id="rId5"/>
              </a:rPr>
              <a:t>https://ieeexplore.ieee.org/stamp/stamp.jsp?tp=&amp;arnumber=10189373</a:t>
            </a:r>
            <a:br>
              <a:rPr lang="en-US" sz="1500">
                <a:latin typeface="Comfortaa"/>
                <a:ea typeface="Comfortaa"/>
                <a:cs typeface="Comfortaa"/>
                <a:sym typeface="Comfortaa"/>
              </a:rPr>
            </a:br>
            <a:r>
              <a:rPr b="1" lang="en-US" sz="1800">
                <a:latin typeface="Comfortaa"/>
                <a:ea typeface="Comfortaa"/>
                <a:cs typeface="Comfortaa"/>
                <a:sym typeface="Comfortaa"/>
              </a:rPr>
              <a:t>Goal: </a:t>
            </a:r>
            <a:r>
              <a:rPr lang="en-US" sz="1800">
                <a:latin typeface="Comfortaa"/>
                <a:ea typeface="Comfortaa"/>
                <a:cs typeface="Comfortaa"/>
                <a:sym typeface="Comfortaa"/>
              </a:rPr>
              <a:t>Yuning Yang and Na Li exploring travelling of people, after coronavirus period in urban territories. Citizen’s travel choices with concept given a high and effective mode of travel among all options. This article focuses on the study of residents’ travel choice behavior under the combined effect of multiple travel characteristic factors in the current context.</a:t>
            </a:r>
            <a:br>
              <a:rPr lang="en-US" sz="1800">
                <a:latin typeface="Comfortaa"/>
                <a:ea typeface="Comfortaa"/>
                <a:cs typeface="Comfortaa"/>
                <a:sym typeface="Comfortaa"/>
              </a:rPr>
            </a:br>
            <a:r>
              <a:rPr b="1" lang="en-US" sz="1800">
                <a:latin typeface="Comfortaa"/>
                <a:ea typeface="Comfortaa"/>
                <a:cs typeface="Comfortaa"/>
                <a:sym typeface="Comfortaa"/>
              </a:rPr>
              <a:t>Dataset: </a:t>
            </a:r>
            <a:r>
              <a:rPr lang="en-US" sz="1800">
                <a:latin typeface="Comfortaa"/>
                <a:ea typeface="Comfortaa"/>
                <a:cs typeface="Comfortaa"/>
                <a:sym typeface="Comfortaa"/>
              </a:rPr>
              <a:t>Resident Travel Dataset</a:t>
            </a:r>
            <a:br>
              <a:rPr lang="en-US" sz="1800">
                <a:latin typeface="Comfortaa"/>
                <a:ea typeface="Comfortaa"/>
                <a:cs typeface="Comfortaa"/>
                <a:sym typeface="Comfortaa"/>
              </a:rPr>
            </a:br>
            <a:r>
              <a:rPr b="1" lang="en-US" sz="1800">
                <a:latin typeface="Comfortaa"/>
                <a:ea typeface="Comfortaa"/>
                <a:cs typeface="Comfortaa"/>
                <a:sym typeface="Comfortaa"/>
              </a:rPr>
              <a:t>Methodology: </a:t>
            </a:r>
            <a:r>
              <a:rPr lang="en-US" sz="1800">
                <a:latin typeface="Comfortaa"/>
                <a:ea typeface="Comfortaa"/>
                <a:cs typeface="Comfortaa"/>
                <a:sym typeface="Comfortaa"/>
              </a:rPr>
              <a:t>Pearson correlation coefficient is helping to calculate the relations between influencing factors. Concept of maximizing utility is perfect choice for consumers in a combination. Citizen’s travel choices with concept given a high and effective mode of travel among all options.</a:t>
            </a:r>
            <a:br>
              <a:rPr lang="en-US" sz="1800">
                <a:latin typeface="Comfortaa"/>
                <a:ea typeface="Comfortaa"/>
                <a:cs typeface="Comfortaa"/>
                <a:sym typeface="Comfortaa"/>
              </a:rPr>
            </a:br>
            <a:r>
              <a:rPr b="1" lang="en-US" sz="1800">
                <a:latin typeface="Comfortaa"/>
                <a:ea typeface="Comfortaa"/>
                <a:cs typeface="Comfortaa"/>
                <a:sym typeface="Comfortaa"/>
              </a:rPr>
              <a:t>Result:</a:t>
            </a:r>
            <a:r>
              <a:rPr lang="en-US" sz="1800">
                <a:latin typeface="Comfortaa"/>
                <a:ea typeface="Comfortaa"/>
                <a:cs typeface="Comfortaa"/>
                <a:sym typeface="Comfortaa"/>
              </a:rPr>
              <a:t> </a:t>
            </a:r>
            <a:r>
              <a:rPr lang="en-US" sz="1800">
                <a:latin typeface="Comfortaa"/>
                <a:ea typeface="Comfortaa"/>
                <a:cs typeface="Comfortaa"/>
                <a:sym typeface="Comfortaa"/>
              </a:rPr>
              <a:t>We can select multiple travel characteristic factors to make the travel decision-making mechanism clearly, in order to explain actual residents’ choices more accurately. Multiple logistic regression theory provides us credible method for limitedly rational decision-making in travel mode and route choices.</a:t>
            </a:r>
            <a:endParaRPr sz="1800">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24c2b4f5607_0_14"/>
          <p:cNvSpPr txBox="1"/>
          <p:nvPr>
            <p:ph type="title"/>
          </p:nvPr>
        </p:nvSpPr>
        <p:spPr>
          <a:xfrm>
            <a:off x="3421200" y="88675"/>
            <a:ext cx="5349600" cy="690300"/>
          </a:xfrm>
          <a:prstGeom prst="rect">
            <a:avLst/>
          </a:prstGeom>
          <a:noFill/>
          <a:ln>
            <a:noFill/>
          </a:ln>
        </p:spPr>
        <p:txBody>
          <a:bodyPr anchorCtr="0" anchor="ctr" bIns="45700" lIns="91425" spcFirstLastPara="1" rIns="91425" wrap="square" tIns="45700">
            <a:normAutofit/>
          </a:bodyPr>
          <a:lstStyle/>
          <a:p>
            <a:pPr indent="0" lvl="0" marL="0" rtl="0" algn="l">
              <a:spcBef>
                <a:spcPts val="1000"/>
              </a:spcBef>
              <a:spcAft>
                <a:spcPts val="0"/>
              </a:spcAft>
              <a:buNone/>
            </a:pPr>
            <a:r>
              <a:rPr b="1" lang="en-US" sz="3800">
                <a:latin typeface="Comfortaa"/>
                <a:ea typeface="Comfortaa"/>
                <a:cs typeface="Comfortaa"/>
                <a:sym typeface="Comfortaa"/>
              </a:rPr>
              <a:t>Literature review 2</a:t>
            </a:r>
            <a:endParaRPr b="1">
              <a:latin typeface="Comfortaa"/>
              <a:ea typeface="Comfortaa"/>
              <a:cs typeface="Comfortaa"/>
              <a:sym typeface="Comfortaa"/>
            </a:endParaRPr>
          </a:p>
        </p:txBody>
      </p:sp>
      <p:sp>
        <p:nvSpPr>
          <p:cNvPr id="119" name="Google Shape;119;g24c2b4f5607_0_14"/>
          <p:cNvSpPr txBox="1"/>
          <p:nvPr/>
        </p:nvSpPr>
        <p:spPr>
          <a:xfrm>
            <a:off x="111600" y="636350"/>
            <a:ext cx="11968800" cy="330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US" sz="2300" u="sng">
                <a:solidFill>
                  <a:schemeClr val="hlink"/>
                </a:solidFill>
                <a:latin typeface="Comfortaa"/>
                <a:ea typeface="Comfortaa"/>
                <a:cs typeface="Comfortaa"/>
                <a:sym typeface="Comfortaa"/>
                <a:hlinkClick r:id="rId3"/>
              </a:rPr>
              <a:t>https://ieeexplore.ieee.org/stamp/stamp.jsp?tp=&amp;arnumber=9739679</a:t>
            </a:r>
            <a:br>
              <a:rPr b="1" lang="en-US" sz="2300">
                <a:solidFill>
                  <a:schemeClr val="dk1"/>
                </a:solidFill>
                <a:latin typeface="Comfortaa"/>
                <a:ea typeface="Comfortaa"/>
                <a:cs typeface="Comfortaa"/>
                <a:sym typeface="Comfortaa"/>
              </a:rPr>
            </a:br>
            <a:r>
              <a:rPr b="1" lang="en-US" sz="1800">
                <a:solidFill>
                  <a:schemeClr val="dk1"/>
                </a:solidFill>
                <a:latin typeface="Comfortaa"/>
                <a:ea typeface="Comfortaa"/>
                <a:cs typeface="Comfortaa"/>
                <a:sym typeface="Comfortaa"/>
              </a:rPr>
              <a:t>Goal: </a:t>
            </a:r>
            <a:r>
              <a:rPr lang="en-US" sz="1800">
                <a:solidFill>
                  <a:schemeClr val="dk1"/>
                </a:solidFill>
                <a:latin typeface="Comfortaa"/>
                <a:ea typeface="Comfortaa"/>
                <a:cs typeface="Comfortaa"/>
                <a:sym typeface="Comfortaa"/>
              </a:rPr>
              <a:t>Yan-Xue Wu, Zhi-Heng Hu, Yuan-Yuan Wang, Fan Min paper adopted a focus embedded logistic regression (FeLR) to solve two types of difficulties–the rarity and hard-distinguishability, of the potential poor household (PPH) identification. China completed the nationwide registration of poor population in 2013, and implemented the Targeted Poverty Alleviation (TPA) strategy to move households out of poverty by 2020.</a:t>
            </a:r>
            <a:br>
              <a:rPr lang="en-US" sz="1800">
                <a:solidFill>
                  <a:schemeClr val="dk1"/>
                </a:solidFill>
                <a:latin typeface="Comfortaa"/>
                <a:ea typeface="Comfortaa"/>
                <a:cs typeface="Comfortaa"/>
                <a:sym typeface="Comfortaa"/>
              </a:rPr>
            </a:br>
            <a:r>
              <a:rPr b="1" lang="en-US" sz="1800">
                <a:solidFill>
                  <a:schemeClr val="dk1"/>
                </a:solidFill>
                <a:latin typeface="Comfortaa"/>
                <a:ea typeface="Comfortaa"/>
                <a:cs typeface="Comfortaa"/>
                <a:sym typeface="Comfortaa"/>
              </a:rPr>
              <a:t>Dataset: </a:t>
            </a:r>
            <a:r>
              <a:rPr lang="en-US" sz="1800">
                <a:solidFill>
                  <a:schemeClr val="dk1"/>
                </a:solidFill>
                <a:latin typeface="Comfortaa"/>
                <a:ea typeface="Comfortaa"/>
                <a:cs typeface="Comfortaa"/>
                <a:sym typeface="Comfortaa"/>
              </a:rPr>
              <a:t>Household datasets</a:t>
            </a:r>
            <a:br>
              <a:rPr lang="en-US" sz="1800">
                <a:solidFill>
                  <a:schemeClr val="dk1"/>
                </a:solidFill>
                <a:latin typeface="Comfortaa"/>
                <a:ea typeface="Comfortaa"/>
                <a:cs typeface="Comfortaa"/>
                <a:sym typeface="Comfortaa"/>
              </a:rPr>
            </a:br>
            <a:r>
              <a:rPr b="1" lang="en-US" sz="1800">
                <a:solidFill>
                  <a:schemeClr val="dk1"/>
                </a:solidFill>
                <a:latin typeface="Comfortaa"/>
                <a:ea typeface="Comfortaa"/>
                <a:cs typeface="Comfortaa"/>
                <a:sym typeface="Comfortaa"/>
              </a:rPr>
              <a:t>Methodology: </a:t>
            </a:r>
            <a:r>
              <a:rPr lang="en-US" sz="1800">
                <a:solidFill>
                  <a:schemeClr val="dk1"/>
                </a:solidFill>
                <a:latin typeface="Comfortaa"/>
                <a:ea typeface="Comfortaa"/>
                <a:cs typeface="Comfortaa"/>
                <a:sym typeface="Comfortaa"/>
              </a:rPr>
              <a:t>authors using two formules such as prediction probability and the log-likelihood. 3 measures (from ML view) was implemented to evaluate classification results.</a:t>
            </a:r>
            <a:br>
              <a:rPr lang="en-US" sz="1800">
                <a:solidFill>
                  <a:schemeClr val="dk1"/>
                </a:solidFill>
                <a:latin typeface="Comfortaa"/>
                <a:ea typeface="Comfortaa"/>
                <a:cs typeface="Comfortaa"/>
                <a:sym typeface="Comfortaa"/>
              </a:rPr>
            </a:br>
            <a:r>
              <a:rPr b="1" lang="en-US" sz="1800">
                <a:solidFill>
                  <a:schemeClr val="dk1"/>
                </a:solidFill>
                <a:latin typeface="Comfortaa"/>
                <a:ea typeface="Comfortaa"/>
                <a:cs typeface="Comfortaa"/>
                <a:sym typeface="Comfortaa"/>
              </a:rPr>
              <a:t>Result: </a:t>
            </a:r>
            <a:r>
              <a:rPr lang="en-US" sz="1800">
                <a:solidFill>
                  <a:schemeClr val="dk1"/>
                </a:solidFill>
                <a:latin typeface="Comfortaa"/>
                <a:ea typeface="Comfortaa"/>
                <a:cs typeface="Comfortaa"/>
                <a:sym typeface="Comfortaa"/>
              </a:rPr>
              <a:t>To illustrate the effectiveness of FeLR, it was compared with the traditional logistic regression.</a:t>
            </a:r>
            <a:endParaRPr/>
          </a:p>
        </p:txBody>
      </p:sp>
      <p:sp>
        <p:nvSpPr>
          <p:cNvPr id="120" name="Google Shape;120;g24c2b4f5607_0_14"/>
          <p:cNvSpPr txBox="1"/>
          <p:nvPr/>
        </p:nvSpPr>
        <p:spPr>
          <a:xfrm>
            <a:off x="235600" y="4072875"/>
            <a:ext cx="7537500" cy="247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en-US" sz="1300" u="sng">
                <a:solidFill>
                  <a:schemeClr val="accent1"/>
                </a:solidFill>
                <a:latin typeface="Comfortaa"/>
                <a:ea typeface="Comfortaa"/>
                <a:cs typeface="Comfortaa"/>
                <a:sym typeface="Comfortaa"/>
              </a:rPr>
              <a:t>Neo4J in Action (by </a:t>
            </a:r>
            <a:r>
              <a:rPr b="1" lang="en-US" sz="1200" u="sng">
                <a:solidFill>
                  <a:schemeClr val="accent1"/>
                </a:solidFill>
                <a:highlight>
                  <a:schemeClr val="lt1"/>
                </a:highlight>
                <a:latin typeface="Comfortaa"/>
                <a:ea typeface="Comfortaa"/>
                <a:cs typeface="Comfortaa"/>
                <a:sym typeface="Comfortaa"/>
              </a:rPr>
              <a:t>Jonas Partner, Aleksa Vukotic, and Nicki Watt)</a:t>
            </a:r>
            <a:br>
              <a:rPr lang="en-US" sz="1300">
                <a:solidFill>
                  <a:schemeClr val="dk1"/>
                </a:solidFill>
                <a:latin typeface="Comfortaa Light"/>
                <a:ea typeface="Comfortaa Light"/>
                <a:cs typeface="Comfortaa Light"/>
                <a:sym typeface="Comfortaa Light"/>
              </a:rPr>
            </a:br>
            <a:r>
              <a:rPr b="1" lang="en-US" sz="1300">
                <a:solidFill>
                  <a:schemeClr val="dk1"/>
                </a:solidFill>
                <a:latin typeface="Comfortaa"/>
                <a:ea typeface="Comfortaa"/>
                <a:cs typeface="Comfortaa"/>
                <a:sym typeface="Comfortaa"/>
              </a:rPr>
              <a:t>Goal:</a:t>
            </a:r>
            <a:r>
              <a:rPr lang="en-US" sz="1300">
                <a:solidFill>
                  <a:schemeClr val="dk1"/>
                </a:solidFill>
                <a:latin typeface="Comfortaa Light"/>
                <a:ea typeface="Comfortaa Light"/>
                <a:cs typeface="Comfortaa Light"/>
                <a:sym typeface="Comfortaa Light"/>
              </a:rPr>
              <a:t> </a:t>
            </a:r>
            <a:r>
              <a:rPr lang="en-US" sz="1200">
                <a:solidFill>
                  <a:schemeClr val="dk1"/>
                </a:solidFill>
                <a:highlight>
                  <a:schemeClr val="lt1"/>
                </a:highlight>
                <a:latin typeface="Comfortaa"/>
                <a:ea typeface="Comfortaa"/>
                <a:cs typeface="Comfortaa"/>
                <a:sym typeface="Comfortaa"/>
              </a:rPr>
              <a:t>It serves as a valuable resource for those interested in learning about graph databases and Neo4j in particular. The book covers a range of topics, from basic concepts to more advanced techniques, making it suitable for both beginners and experienced users of Neo4j.</a:t>
            </a:r>
            <a:endParaRPr sz="1300">
              <a:solidFill>
                <a:schemeClr val="dk1"/>
              </a:solidFill>
              <a:highlight>
                <a:schemeClr val="lt1"/>
              </a:highlight>
              <a:latin typeface="Comfortaa Light"/>
              <a:ea typeface="Comfortaa Light"/>
              <a:cs typeface="Comfortaa Light"/>
              <a:sym typeface="Comfortaa Light"/>
            </a:endParaRPr>
          </a:p>
          <a:p>
            <a:pPr indent="0" lvl="0" marL="0" rtl="0" algn="l">
              <a:spcBef>
                <a:spcPts val="0"/>
              </a:spcBef>
              <a:spcAft>
                <a:spcPts val="0"/>
              </a:spcAft>
              <a:buClr>
                <a:schemeClr val="dk1"/>
              </a:buClr>
              <a:buSzPts val="1100"/>
              <a:buFont typeface="Arial"/>
              <a:buNone/>
            </a:pPr>
            <a:r>
              <a:rPr b="1" lang="en-US" sz="1300">
                <a:solidFill>
                  <a:schemeClr val="dk1"/>
                </a:solidFill>
                <a:latin typeface="Comfortaa"/>
                <a:ea typeface="Comfortaa"/>
                <a:cs typeface="Comfortaa"/>
                <a:sym typeface="Comfortaa"/>
              </a:rPr>
              <a:t>Dataset:</a:t>
            </a:r>
            <a:r>
              <a:rPr lang="en-US" sz="1300">
                <a:solidFill>
                  <a:schemeClr val="dk1"/>
                </a:solidFill>
                <a:latin typeface="Comfortaa Light"/>
                <a:ea typeface="Comfortaa Light"/>
                <a:cs typeface="Comfortaa Light"/>
                <a:sym typeface="Comfortaa Light"/>
              </a:rPr>
              <a:t> Cases product by code</a:t>
            </a:r>
            <a:endParaRPr sz="1300">
              <a:solidFill>
                <a:schemeClr val="dk1"/>
              </a:solidFill>
              <a:latin typeface="Comfortaa Light"/>
              <a:ea typeface="Comfortaa Light"/>
              <a:cs typeface="Comfortaa Light"/>
              <a:sym typeface="Comfortaa Light"/>
            </a:endParaRPr>
          </a:p>
          <a:p>
            <a:pPr indent="0" lvl="0" marL="0" rtl="0" algn="l">
              <a:spcBef>
                <a:spcPts val="0"/>
              </a:spcBef>
              <a:spcAft>
                <a:spcPts val="0"/>
              </a:spcAft>
              <a:buClr>
                <a:schemeClr val="dk1"/>
              </a:buClr>
              <a:buSzPts val="1100"/>
              <a:buFont typeface="Arial"/>
              <a:buNone/>
            </a:pPr>
            <a:r>
              <a:rPr b="1" lang="en-US" sz="1300">
                <a:solidFill>
                  <a:schemeClr val="dk1"/>
                </a:solidFill>
                <a:latin typeface="Comfortaa"/>
                <a:ea typeface="Comfortaa"/>
                <a:cs typeface="Comfortaa"/>
                <a:sym typeface="Comfortaa"/>
              </a:rPr>
              <a:t>Methodology:</a:t>
            </a:r>
            <a:r>
              <a:rPr lang="en-US" sz="1300">
                <a:solidFill>
                  <a:schemeClr val="dk1"/>
                </a:solidFill>
                <a:latin typeface="Comfortaa Light"/>
                <a:ea typeface="Comfortaa Light"/>
                <a:cs typeface="Comfortaa Light"/>
                <a:sym typeface="Comfortaa Light"/>
              </a:rPr>
              <a:t> </a:t>
            </a:r>
            <a:r>
              <a:rPr lang="en-US" sz="1300">
                <a:solidFill>
                  <a:schemeClr val="dk1"/>
                </a:solidFill>
                <a:highlight>
                  <a:schemeClr val="lt1"/>
                </a:highlight>
                <a:latin typeface="Comfortaa Light"/>
                <a:ea typeface="Comfortaa Light"/>
                <a:cs typeface="Comfortaa Light"/>
                <a:sym typeface="Comfortaa Light"/>
              </a:rPr>
              <a:t>It </a:t>
            </a:r>
            <a:r>
              <a:rPr lang="en-US" sz="1200">
                <a:solidFill>
                  <a:schemeClr val="dk1"/>
                </a:solidFill>
                <a:highlight>
                  <a:schemeClr val="lt1"/>
                </a:highlight>
                <a:latin typeface="Comfortaa"/>
                <a:ea typeface="Comfortaa"/>
                <a:cs typeface="Comfortaa"/>
                <a:sym typeface="Comfortaa"/>
              </a:rPr>
              <a:t>likely follows a structured approach to gradually build the reader's knowledge and skills in working with Neo4j and graph databases.</a:t>
            </a:r>
            <a:endParaRPr sz="1300">
              <a:solidFill>
                <a:schemeClr val="dk1"/>
              </a:solidFill>
              <a:highlight>
                <a:schemeClr val="lt1"/>
              </a:highlight>
              <a:latin typeface="Comfortaa Light"/>
              <a:ea typeface="Comfortaa Light"/>
              <a:cs typeface="Comfortaa Light"/>
              <a:sym typeface="Comfortaa Light"/>
            </a:endParaRPr>
          </a:p>
          <a:p>
            <a:pPr indent="0" lvl="0" marL="0" rtl="0" algn="l">
              <a:spcBef>
                <a:spcPts val="0"/>
              </a:spcBef>
              <a:spcAft>
                <a:spcPts val="0"/>
              </a:spcAft>
              <a:buClr>
                <a:schemeClr val="dk1"/>
              </a:buClr>
              <a:buSzPts val="1100"/>
              <a:buFont typeface="Arial"/>
              <a:buNone/>
            </a:pPr>
            <a:r>
              <a:rPr b="1" lang="en-US" sz="1300">
                <a:solidFill>
                  <a:schemeClr val="dk1"/>
                </a:solidFill>
                <a:latin typeface="Comfortaa"/>
                <a:ea typeface="Comfortaa"/>
                <a:cs typeface="Comfortaa"/>
                <a:sym typeface="Comfortaa"/>
              </a:rPr>
              <a:t>Result: </a:t>
            </a:r>
            <a:r>
              <a:rPr lang="en-US" sz="1200">
                <a:solidFill>
                  <a:schemeClr val="dk1"/>
                </a:solidFill>
                <a:highlight>
                  <a:schemeClr val="lt1"/>
                </a:highlight>
                <a:latin typeface="Comfortaa"/>
                <a:ea typeface="Comfortaa"/>
                <a:cs typeface="Comfortaa"/>
                <a:sym typeface="Comfortaa"/>
              </a:rPr>
              <a:t>Aims to empower readers with the knowledge and practical skills needed to harness the power of graph databases and Neo4j for their data management and application development needs. It serves as a valuable resource for both beginners and experienced users looking to leverage the benefits of graph databases in their projects.</a:t>
            </a:r>
            <a:endParaRPr>
              <a:solidFill>
                <a:schemeClr val="dk1"/>
              </a:solidFill>
              <a:highlight>
                <a:schemeClr val="lt1"/>
              </a:highlight>
              <a:latin typeface="Comfortaa"/>
              <a:ea typeface="Comfortaa"/>
              <a:cs typeface="Comfortaa"/>
              <a:sym typeface="Comfortaa"/>
            </a:endParaRPr>
          </a:p>
        </p:txBody>
      </p:sp>
      <p:pic>
        <p:nvPicPr>
          <p:cNvPr id="121" name="Google Shape;121;g24c2b4f5607_0_14"/>
          <p:cNvPicPr preferRelativeResize="0"/>
          <p:nvPr/>
        </p:nvPicPr>
        <p:blipFill>
          <a:blip r:embed="rId4">
            <a:alphaModFix/>
          </a:blip>
          <a:stretch>
            <a:fillRect/>
          </a:stretch>
        </p:blipFill>
        <p:spPr>
          <a:xfrm>
            <a:off x="7832625" y="3741650"/>
            <a:ext cx="4150125" cy="2983625"/>
          </a:xfrm>
          <a:prstGeom prst="rect">
            <a:avLst/>
          </a:prstGeom>
          <a:noFill/>
          <a:ln cap="flat" cmpd="sng" w="9525">
            <a:solidFill>
              <a:schemeClr val="dk2"/>
            </a:solidFill>
            <a:prstDash val="dot"/>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g28844a28c89_0_0"/>
          <p:cNvPicPr preferRelativeResize="0"/>
          <p:nvPr/>
        </p:nvPicPr>
        <p:blipFill>
          <a:blip r:embed="rId3">
            <a:alphaModFix/>
          </a:blip>
          <a:stretch>
            <a:fillRect/>
          </a:stretch>
        </p:blipFill>
        <p:spPr>
          <a:xfrm>
            <a:off x="282850" y="838400"/>
            <a:ext cx="5161200" cy="2655900"/>
          </a:xfrm>
          <a:prstGeom prst="rect">
            <a:avLst/>
          </a:prstGeom>
          <a:noFill/>
          <a:ln cap="flat" cmpd="sng" w="9525">
            <a:solidFill>
              <a:schemeClr val="dk2"/>
            </a:solidFill>
            <a:prstDash val="dot"/>
            <a:round/>
            <a:headEnd len="sm" w="sm" type="none"/>
            <a:tailEnd len="sm" w="sm" type="none"/>
          </a:ln>
        </p:spPr>
      </p:pic>
      <p:sp>
        <p:nvSpPr>
          <p:cNvPr id="127" name="Google Shape;127;g28844a28c89_0_0"/>
          <p:cNvSpPr txBox="1"/>
          <p:nvPr/>
        </p:nvSpPr>
        <p:spPr>
          <a:xfrm>
            <a:off x="5514925" y="838400"/>
            <a:ext cx="6580200" cy="29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300" u="sng">
                <a:solidFill>
                  <a:schemeClr val="accent1"/>
                </a:solidFill>
                <a:latin typeface="Comfortaa"/>
                <a:ea typeface="Comfortaa"/>
                <a:cs typeface="Comfortaa"/>
                <a:sym typeface="Comfortaa"/>
              </a:rPr>
              <a:t>Storytelling with data: a data visualization guide for business professionals</a:t>
            </a:r>
            <a:br>
              <a:rPr lang="en-US" sz="1300">
                <a:latin typeface="Comfortaa Light"/>
                <a:ea typeface="Comfortaa Light"/>
                <a:cs typeface="Comfortaa Light"/>
                <a:sym typeface="Comfortaa Light"/>
              </a:rPr>
            </a:br>
            <a:r>
              <a:rPr b="1" lang="en-US" sz="1300">
                <a:latin typeface="Comfortaa"/>
                <a:ea typeface="Comfortaa"/>
                <a:cs typeface="Comfortaa"/>
                <a:sym typeface="Comfortaa"/>
              </a:rPr>
              <a:t>Goal:</a:t>
            </a:r>
            <a:r>
              <a:rPr lang="en-US" sz="1300">
                <a:latin typeface="Comfortaa Light"/>
                <a:ea typeface="Comfortaa Light"/>
                <a:cs typeface="Comfortaa Light"/>
                <a:sym typeface="Comfortaa Light"/>
              </a:rPr>
              <a:t> Cole Nussbaumer Knaflic explain several rules, for project presentation. Using of this commands, helps to explain an ideas clearly. As presentation and </a:t>
            </a:r>
            <a:r>
              <a:rPr lang="en-US" sz="1300">
                <a:latin typeface="Comfortaa Light"/>
                <a:ea typeface="Comfortaa Light"/>
                <a:cs typeface="Comfortaa Light"/>
                <a:sym typeface="Comfortaa Light"/>
              </a:rPr>
              <a:t>storytelling</a:t>
            </a:r>
            <a:r>
              <a:rPr lang="en-US" sz="1300">
                <a:latin typeface="Comfortaa Light"/>
                <a:ea typeface="Comfortaa Light"/>
                <a:cs typeface="Comfortaa Light"/>
                <a:sym typeface="Comfortaa Light"/>
              </a:rPr>
              <a:t> are core skills for different professions. Understand of creating plots and </a:t>
            </a:r>
            <a:r>
              <a:rPr lang="en-US" sz="1300">
                <a:latin typeface="Comfortaa Light"/>
                <a:ea typeface="Comfortaa Light"/>
                <a:cs typeface="Comfortaa Light"/>
                <a:sym typeface="Comfortaa Light"/>
              </a:rPr>
              <a:t>graphs</a:t>
            </a:r>
            <a:r>
              <a:rPr lang="en-US" sz="1300">
                <a:latin typeface="Comfortaa Light"/>
                <a:ea typeface="Comfortaa Light"/>
                <a:cs typeface="Comfortaa Light"/>
                <a:sym typeface="Comfortaa Light"/>
              </a:rPr>
              <a:t> is not enough to be a good Data Professional nowadays.</a:t>
            </a:r>
            <a:endParaRPr sz="1300">
              <a:latin typeface="Comfortaa Light"/>
              <a:ea typeface="Comfortaa Light"/>
              <a:cs typeface="Comfortaa Light"/>
              <a:sym typeface="Comfortaa Light"/>
            </a:endParaRPr>
          </a:p>
          <a:p>
            <a:pPr indent="0" lvl="0" marL="0" rtl="0" algn="l">
              <a:spcBef>
                <a:spcPts val="0"/>
              </a:spcBef>
              <a:spcAft>
                <a:spcPts val="0"/>
              </a:spcAft>
              <a:buNone/>
            </a:pPr>
            <a:r>
              <a:rPr b="1" lang="en-US" sz="1300">
                <a:latin typeface="Comfortaa"/>
                <a:ea typeface="Comfortaa"/>
                <a:cs typeface="Comfortaa"/>
                <a:sym typeface="Comfortaa"/>
              </a:rPr>
              <a:t>Dataset:</a:t>
            </a:r>
            <a:r>
              <a:rPr lang="en-US" sz="1300">
                <a:latin typeface="Comfortaa Light"/>
                <a:ea typeface="Comfortaa Light"/>
                <a:cs typeface="Comfortaa Light"/>
                <a:sym typeface="Comfortaa Light"/>
              </a:rPr>
              <a:t> Examples of different data visualizations.</a:t>
            </a:r>
            <a:endParaRPr sz="1300">
              <a:latin typeface="Comfortaa Light"/>
              <a:ea typeface="Comfortaa Light"/>
              <a:cs typeface="Comfortaa Light"/>
              <a:sym typeface="Comfortaa Light"/>
            </a:endParaRPr>
          </a:p>
          <a:p>
            <a:pPr indent="0" lvl="0" marL="0" rtl="0" algn="l">
              <a:spcBef>
                <a:spcPts val="0"/>
              </a:spcBef>
              <a:spcAft>
                <a:spcPts val="0"/>
              </a:spcAft>
              <a:buNone/>
            </a:pPr>
            <a:r>
              <a:rPr b="1" lang="en-US" sz="1300">
                <a:latin typeface="Comfortaa"/>
                <a:ea typeface="Comfortaa"/>
                <a:cs typeface="Comfortaa"/>
                <a:sym typeface="Comfortaa"/>
              </a:rPr>
              <a:t>Methodology:</a:t>
            </a:r>
            <a:r>
              <a:rPr lang="en-US" sz="1300">
                <a:latin typeface="Comfortaa Light"/>
                <a:ea typeface="Comfortaa Light"/>
                <a:cs typeface="Comfortaa Light"/>
                <a:sym typeface="Comfortaa Light"/>
              </a:rPr>
              <a:t> 8 chapters given several recommendations, how to visualize data correctly, improving your presentation skills.</a:t>
            </a:r>
            <a:endParaRPr sz="1300">
              <a:latin typeface="Comfortaa Light"/>
              <a:ea typeface="Comfortaa Light"/>
              <a:cs typeface="Comfortaa Light"/>
              <a:sym typeface="Comfortaa Light"/>
            </a:endParaRPr>
          </a:p>
          <a:p>
            <a:pPr indent="0" lvl="0" marL="0" rtl="0" algn="l">
              <a:spcBef>
                <a:spcPts val="0"/>
              </a:spcBef>
              <a:spcAft>
                <a:spcPts val="0"/>
              </a:spcAft>
              <a:buNone/>
            </a:pPr>
            <a:r>
              <a:rPr b="1" lang="en-US" sz="1300">
                <a:latin typeface="Comfortaa"/>
                <a:ea typeface="Comfortaa"/>
                <a:cs typeface="Comfortaa"/>
                <a:sym typeface="Comfortaa"/>
              </a:rPr>
              <a:t>Result: </a:t>
            </a:r>
            <a:r>
              <a:rPr lang="en-US" sz="1300">
                <a:latin typeface="Comfortaa Light"/>
                <a:ea typeface="Comfortaa Light"/>
                <a:cs typeface="Comfortaa Light"/>
                <a:sym typeface="Comfortaa Light"/>
              </a:rPr>
              <a:t>Data visualization sits at the intersection of science and art. There are often </a:t>
            </a:r>
            <a:r>
              <a:rPr lang="en-US" sz="1300">
                <a:latin typeface="Comfortaa Light"/>
                <a:ea typeface="Comfortaa Light"/>
                <a:cs typeface="Comfortaa Light"/>
                <a:sym typeface="Comfortaa Light"/>
              </a:rPr>
              <a:t>potential</a:t>
            </a:r>
            <a:r>
              <a:rPr lang="en-US" sz="1300">
                <a:latin typeface="Comfortaa Light"/>
                <a:ea typeface="Comfortaa Light"/>
                <a:cs typeface="Comfortaa Light"/>
                <a:sym typeface="Comfortaa Light"/>
              </a:rPr>
              <a:t> paths for communicating effectively </a:t>
            </a:r>
            <a:r>
              <a:rPr lang="en-US" sz="1300">
                <a:latin typeface="Comfortaa Light"/>
                <a:ea typeface="Comfortaa Light"/>
                <a:cs typeface="Comfortaa Light"/>
                <a:sym typeface="Comfortaa Light"/>
              </a:rPr>
              <a:t>with</a:t>
            </a:r>
            <a:r>
              <a:rPr lang="en-US" sz="1300">
                <a:latin typeface="Comfortaa Light"/>
                <a:ea typeface="Comfortaa Light"/>
                <a:cs typeface="Comfortaa Light"/>
                <a:sym typeface="Comfortaa Light"/>
              </a:rPr>
              <a:t> data. After the course, student learns a great deal of new rules</a:t>
            </a:r>
            <a:endParaRPr sz="1300">
              <a:latin typeface="Comfortaa Light"/>
              <a:ea typeface="Comfortaa Light"/>
              <a:cs typeface="Comfortaa Light"/>
              <a:sym typeface="Comfortaa Light"/>
            </a:endParaRPr>
          </a:p>
        </p:txBody>
      </p:sp>
      <p:sp>
        <p:nvSpPr>
          <p:cNvPr id="128" name="Google Shape;128;g28844a28c89_0_0"/>
          <p:cNvSpPr txBox="1"/>
          <p:nvPr>
            <p:ph type="title"/>
          </p:nvPr>
        </p:nvSpPr>
        <p:spPr>
          <a:xfrm>
            <a:off x="6745425" y="148100"/>
            <a:ext cx="5349600" cy="690300"/>
          </a:xfrm>
          <a:prstGeom prst="rect">
            <a:avLst/>
          </a:prstGeom>
          <a:noFill/>
          <a:ln>
            <a:noFill/>
          </a:ln>
        </p:spPr>
        <p:txBody>
          <a:bodyPr anchorCtr="0" anchor="ctr" bIns="45700" lIns="91425" spcFirstLastPara="1" rIns="91425" wrap="square" tIns="45700">
            <a:normAutofit/>
          </a:bodyPr>
          <a:lstStyle/>
          <a:p>
            <a:pPr indent="0" lvl="0" marL="0" rtl="0" algn="l">
              <a:spcBef>
                <a:spcPts val="1000"/>
              </a:spcBef>
              <a:spcAft>
                <a:spcPts val="0"/>
              </a:spcAft>
              <a:buNone/>
            </a:pPr>
            <a:r>
              <a:rPr b="1" lang="en-US" sz="3800">
                <a:latin typeface="Comfortaa"/>
                <a:ea typeface="Comfortaa"/>
                <a:cs typeface="Comfortaa"/>
                <a:sym typeface="Comfortaa"/>
              </a:rPr>
              <a:t>Literature review 3</a:t>
            </a:r>
            <a:endParaRPr b="1">
              <a:latin typeface="Comfortaa"/>
              <a:ea typeface="Comfortaa"/>
              <a:cs typeface="Comfortaa"/>
              <a:sym typeface="Comfortaa"/>
            </a:endParaRPr>
          </a:p>
        </p:txBody>
      </p:sp>
      <p:pic>
        <p:nvPicPr>
          <p:cNvPr id="129" name="Google Shape;129;g28844a28c89_0_0"/>
          <p:cNvPicPr preferRelativeResize="0"/>
          <p:nvPr/>
        </p:nvPicPr>
        <p:blipFill>
          <a:blip r:embed="rId4">
            <a:alphaModFix/>
          </a:blip>
          <a:stretch>
            <a:fillRect/>
          </a:stretch>
        </p:blipFill>
        <p:spPr>
          <a:xfrm>
            <a:off x="6745425" y="3653975"/>
            <a:ext cx="5126499" cy="2776150"/>
          </a:xfrm>
          <a:prstGeom prst="rect">
            <a:avLst/>
          </a:prstGeom>
          <a:noFill/>
          <a:ln cap="flat" cmpd="sng" w="9525">
            <a:solidFill>
              <a:schemeClr val="dk2"/>
            </a:solidFill>
            <a:prstDash val="dot"/>
            <a:round/>
            <a:headEnd len="sm" w="sm" type="none"/>
            <a:tailEnd len="sm" w="sm" type="none"/>
          </a:ln>
        </p:spPr>
      </p:pic>
      <p:sp>
        <p:nvSpPr>
          <p:cNvPr id="130" name="Google Shape;130;g28844a28c89_0_0"/>
          <p:cNvSpPr txBox="1"/>
          <p:nvPr/>
        </p:nvSpPr>
        <p:spPr>
          <a:xfrm>
            <a:off x="140750" y="3653975"/>
            <a:ext cx="6432000" cy="31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300" u="sng">
                <a:solidFill>
                  <a:schemeClr val="accent1"/>
                </a:solidFill>
                <a:latin typeface="Comfortaa"/>
                <a:ea typeface="Comfortaa"/>
                <a:cs typeface="Comfortaa"/>
                <a:sym typeface="Comfortaa"/>
              </a:rPr>
              <a:t>Fundamentals of Data Visualization: </a:t>
            </a:r>
            <a:endParaRPr b="1" i="1" sz="1300" u="sng">
              <a:solidFill>
                <a:schemeClr val="accent1"/>
              </a:solidFill>
              <a:latin typeface="Comfortaa"/>
              <a:ea typeface="Comfortaa"/>
              <a:cs typeface="Comfortaa"/>
              <a:sym typeface="Comfortaa"/>
            </a:endParaRPr>
          </a:p>
          <a:p>
            <a:pPr indent="0" lvl="0" marL="0" rtl="0" algn="l">
              <a:spcBef>
                <a:spcPts val="0"/>
              </a:spcBef>
              <a:spcAft>
                <a:spcPts val="0"/>
              </a:spcAft>
              <a:buNone/>
            </a:pPr>
            <a:r>
              <a:rPr b="1" i="1" lang="en-US" sz="1300" u="sng">
                <a:solidFill>
                  <a:schemeClr val="accent1"/>
                </a:solidFill>
                <a:latin typeface="Comfortaa"/>
                <a:ea typeface="Comfortaa"/>
                <a:cs typeface="Comfortaa"/>
                <a:sym typeface="Comfortaa"/>
              </a:rPr>
              <a:t>A primer on making Informative and Compelling Figures</a:t>
            </a:r>
            <a:br>
              <a:rPr lang="en-US" sz="1300">
                <a:latin typeface="Comfortaa"/>
                <a:ea typeface="Comfortaa"/>
                <a:cs typeface="Comfortaa"/>
                <a:sym typeface="Comfortaa"/>
              </a:rPr>
            </a:br>
            <a:r>
              <a:rPr b="1" lang="en-US" sz="1300">
                <a:latin typeface="Comfortaa"/>
                <a:ea typeface="Comfortaa"/>
                <a:cs typeface="Comfortaa"/>
                <a:sym typeface="Comfortaa"/>
              </a:rPr>
              <a:t>Goal: </a:t>
            </a:r>
            <a:r>
              <a:rPr lang="en-US" sz="1200">
                <a:solidFill>
                  <a:schemeClr val="dk1"/>
                </a:solidFill>
                <a:highlight>
                  <a:schemeClr val="lt1"/>
                </a:highlight>
                <a:latin typeface="Comfortaa"/>
                <a:ea typeface="Comfortaa"/>
                <a:cs typeface="Comfortaa"/>
                <a:sym typeface="Comfortaa"/>
              </a:rPr>
              <a:t>Claus O. Wilke is primarily focused on teaching the principles and techniques of effective data visualization, to educate and empower individuals to create informative and compelling data visualizations that enhance data communication, understanding, and decision-making in a wide range of fields.</a:t>
            </a:r>
            <a:endParaRPr sz="1300">
              <a:solidFill>
                <a:schemeClr val="dk1"/>
              </a:solidFill>
              <a:highlight>
                <a:schemeClr val="lt1"/>
              </a:highlight>
              <a:latin typeface="Comfortaa"/>
              <a:ea typeface="Comfortaa"/>
              <a:cs typeface="Comfortaa"/>
              <a:sym typeface="Comfortaa"/>
            </a:endParaRPr>
          </a:p>
          <a:p>
            <a:pPr indent="0" lvl="0" marL="0" rtl="0" algn="l">
              <a:spcBef>
                <a:spcPts val="0"/>
              </a:spcBef>
              <a:spcAft>
                <a:spcPts val="0"/>
              </a:spcAft>
              <a:buNone/>
            </a:pPr>
            <a:r>
              <a:rPr b="1" lang="en-US" sz="1300">
                <a:latin typeface="Comfortaa"/>
                <a:ea typeface="Comfortaa"/>
                <a:cs typeface="Comfortaa"/>
                <a:sym typeface="Comfortaa"/>
              </a:rPr>
              <a:t>Dataset:</a:t>
            </a:r>
            <a:r>
              <a:rPr lang="en-US" sz="1300">
                <a:latin typeface="Comfortaa"/>
                <a:ea typeface="Comfortaa"/>
                <a:cs typeface="Comfortaa"/>
                <a:sym typeface="Comfortaa"/>
              </a:rPr>
              <a:t> Different visualization cases</a:t>
            </a:r>
            <a:endParaRPr sz="1300">
              <a:latin typeface="Comfortaa"/>
              <a:ea typeface="Comfortaa"/>
              <a:cs typeface="Comfortaa"/>
              <a:sym typeface="Comfortaa"/>
            </a:endParaRPr>
          </a:p>
          <a:p>
            <a:pPr indent="0" lvl="0" marL="0" rtl="0" algn="l">
              <a:spcBef>
                <a:spcPts val="0"/>
              </a:spcBef>
              <a:spcAft>
                <a:spcPts val="0"/>
              </a:spcAft>
              <a:buNone/>
            </a:pPr>
            <a:r>
              <a:rPr b="1" lang="en-US" sz="1300">
                <a:latin typeface="Comfortaa"/>
                <a:ea typeface="Comfortaa"/>
                <a:cs typeface="Comfortaa"/>
                <a:sym typeface="Comfortaa"/>
              </a:rPr>
              <a:t>Methodology: </a:t>
            </a:r>
            <a:r>
              <a:rPr lang="en-US" sz="1300">
                <a:solidFill>
                  <a:schemeClr val="dk1"/>
                </a:solidFill>
                <a:latin typeface="Comfortaa"/>
                <a:ea typeface="Comfortaa"/>
                <a:cs typeface="Comfortaa"/>
                <a:sym typeface="Comfortaa"/>
              </a:rPr>
              <a:t>Book is centered around teaching and illustrating the principles and techniques of effective data visualization. It is rooted in a pedagogical approach, aiming to educate readers about the principles of data visualization, provide them with practical skills, and empower them to create informative and compelling data visualizations for their own work.</a:t>
            </a:r>
            <a:endParaRPr b="1" sz="1600">
              <a:latin typeface="Comfortaa"/>
              <a:ea typeface="Comfortaa"/>
              <a:cs typeface="Comfortaa"/>
              <a:sym typeface="Comfortaa"/>
            </a:endParaRPr>
          </a:p>
          <a:p>
            <a:pPr indent="0" lvl="0" marL="0" rtl="0" algn="l">
              <a:spcBef>
                <a:spcPts val="0"/>
              </a:spcBef>
              <a:spcAft>
                <a:spcPts val="0"/>
              </a:spcAft>
              <a:buNone/>
            </a:pPr>
            <a:r>
              <a:rPr b="1" lang="en-US" sz="1300">
                <a:latin typeface="Comfortaa"/>
                <a:ea typeface="Comfortaa"/>
                <a:cs typeface="Comfortaa"/>
                <a:sym typeface="Comfortaa"/>
              </a:rPr>
              <a:t>Result: </a:t>
            </a:r>
            <a:r>
              <a:rPr lang="en-US" sz="1300">
                <a:latin typeface="Comfortaa"/>
                <a:ea typeface="Comfortaa"/>
                <a:cs typeface="Comfortaa"/>
                <a:sym typeface="Comfortaa"/>
              </a:rPr>
              <a:t>Student understand, how to build correct Data Visualizations.</a:t>
            </a:r>
            <a:endParaRPr sz="1300">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8844a28c89_0_5"/>
          <p:cNvSpPr txBox="1"/>
          <p:nvPr>
            <p:ph type="title"/>
          </p:nvPr>
        </p:nvSpPr>
        <p:spPr>
          <a:xfrm>
            <a:off x="208325" y="159975"/>
            <a:ext cx="5349600" cy="690300"/>
          </a:xfrm>
          <a:prstGeom prst="rect">
            <a:avLst/>
          </a:prstGeom>
          <a:noFill/>
          <a:ln>
            <a:noFill/>
          </a:ln>
        </p:spPr>
        <p:txBody>
          <a:bodyPr anchorCtr="0" anchor="ctr" bIns="45700" lIns="91425" spcFirstLastPara="1" rIns="91425" wrap="square" tIns="45700">
            <a:normAutofit/>
          </a:bodyPr>
          <a:lstStyle/>
          <a:p>
            <a:pPr indent="0" lvl="0" marL="0" rtl="0" algn="l">
              <a:spcBef>
                <a:spcPts val="1000"/>
              </a:spcBef>
              <a:spcAft>
                <a:spcPts val="0"/>
              </a:spcAft>
              <a:buNone/>
            </a:pPr>
            <a:r>
              <a:rPr b="1" lang="en-US" sz="3800">
                <a:latin typeface="Comfortaa"/>
                <a:ea typeface="Comfortaa"/>
                <a:cs typeface="Comfortaa"/>
                <a:sym typeface="Comfortaa"/>
              </a:rPr>
              <a:t>Literature review 4</a:t>
            </a:r>
            <a:endParaRPr b="1">
              <a:latin typeface="Comfortaa"/>
              <a:ea typeface="Comfortaa"/>
              <a:cs typeface="Comfortaa"/>
              <a:sym typeface="Comfortaa"/>
            </a:endParaRPr>
          </a:p>
        </p:txBody>
      </p:sp>
      <p:pic>
        <p:nvPicPr>
          <p:cNvPr id="136" name="Google Shape;136;g28844a28c89_0_5"/>
          <p:cNvPicPr preferRelativeResize="0"/>
          <p:nvPr/>
        </p:nvPicPr>
        <p:blipFill>
          <a:blip r:embed="rId3">
            <a:alphaModFix/>
          </a:blip>
          <a:stretch>
            <a:fillRect/>
          </a:stretch>
        </p:blipFill>
        <p:spPr>
          <a:xfrm>
            <a:off x="208325" y="4159400"/>
            <a:ext cx="3486150" cy="2476500"/>
          </a:xfrm>
          <a:prstGeom prst="rect">
            <a:avLst/>
          </a:prstGeom>
          <a:noFill/>
          <a:ln cap="flat" cmpd="sng" w="9525">
            <a:solidFill>
              <a:schemeClr val="dk2"/>
            </a:solidFill>
            <a:prstDash val="dot"/>
            <a:round/>
            <a:headEnd len="sm" w="sm" type="none"/>
            <a:tailEnd len="sm" w="sm" type="none"/>
          </a:ln>
        </p:spPr>
      </p:pic>
      <p:pic>
        <p:nvPicPr>
          <p:cNvPr id="137" name="Google Shape;137;g28844a28c89_0_5"/>
          <p:cNvPicPr preferRelativeResize="0"/>
          <p:nvPr/>
        </p:nvPicPr>
        <p:blipFill>
          <a:blip r:embed="rId4">
            <a:alphaModFix/>
          </a:blip>
          <a:stretch>
            <a:fillRect/>
          </a:stretch>
        </p:blipFill>
        <p:spPr>
          <a:xfrm>
            <a:off x="8587425" y="1242825"/>
            <a:ext cx="3486150" cy="2476500"/>
          </a:xfrm>
          <a:prstGeom prst="rect">
            <a:avLst/>
          </a:prstGeom>
          <a:noFill/>
          <a:ln cap="flat" cmpd="sng" w="9525">
            <a:solidFill>
              <a:schemeClr val="dk2"/>
            </a:solidFill>
            <a:prstDash val="dot"/>
            <a:round/>
            <a:headEnd len="sm" w="sm" type="none"/>
            <a:tailEnd len="sm" w="sm" type="none"/>
          </a:ln>
        </p:spPr>
      </p:pic>
      <p:sp>
        <p:nvSpPr>
          <p:cNvPr id="138" name="Google Shape;138;g28844a28c89_0_5"/>
          <p:cNvSpPr txBox="1"/>
          <p:nvPr/>
        </p:nvSpPr>
        <p:spPr>
          <a:xfrm>
            <a:off x="95075" y="1242813"/>
            <a:ext cx="8415000" cy="247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US" sz="1300" u="sng">
                <a:solidFill>
                  <a:schemeClr val="accent1"/>
                </a:solidFill>
                <a:latin typeface="Comfortaa"/>
                <a:ea typeface="Comfortaa"/>
                <a:cs typeface="Comfortaa"/>
                <a:sym typeface="Comfortaa"/>
              </a:rPr>
              <a:t>Better Data Visualizations: A Guide for Scholars, Researchers, and Wonks</a:t>
            </a:r>
            <a:br>
              <a:rPr lang="en-US" sz="1300">
                <a:latin typeface="Comfortaa Light"/>
                <a:ea typeface="Comfortaa Light"/>
                <a:cs typeface="Comfortaa Light"/>
                <a:sym typeface="Comfortaa Light"/>
              </a:rPr>
            </a:br>
            <a:r>
              <a:rPr b="1" lang="en-US" sz="1300">
                <a:latin typeface="Comfortaa"/>
                <a:ea typeface="Comfortaa"/>
                <a:cs typeface="Comfortaa"/>
                <a:sym typeface="Comfortaa"/>
              </a:rPr>
              <a:t>Goal:</a:t>
            </a:r>
            <a:r>
              <a:rPr lang="en-US" sz="1300">
                <a:latin typeface="Comfortaa Light"/>
                <a:ea typeface="Comfortaa Light"/>
                <a:cs typeface="Comfortaa Light"/>
                <a:sym typeface="Comfortaa Light"/>
              </a:rPr>
              <a:t> </a:t>
            </a:r>
            <a:r>
              <a:rPr lang="en-US" sz="1300">
                <a:solidFill>
                  <a:schemeClr val="dk1"/>
                </a:solidFill>
                <a:highlight>
                  <a:schemeClr val="lt1"/>
                </a:highlight>
                <a:latin typeface="Comfortaa"/>
                <a:ea typeface="Comfortaa"/>
                <a:cs typeface="Comfortaa"/>
                <a:sym typeface="Comfortaa"/>
              </a:rPr>
              <a:t>to equip scholars, researchers, and professionals with the knowledge and skills needed to create clear, impactful, and ethically sound data visualizations that enhance understanding and decision-making in their respective domains.</a:t>
            </a:r>
            <a:endParaRPr>
              <a:solidFill>
                <a:schemeClr val="dk1"/>
              </a:solidFill>
              <a:highlight>
                <a:schemeClr val="lt1"/>
              </a:highlight>
              <a:latin typeface="Comfortaa Light"/>
              <a:ea typeface="Comfortaa Light"/>
              <a:cs typeface="Comfortaa Light"/>
              <a:sym typeface="Comfortaa Light"/>
            </a:endParaRPr>
          </a:p>
          <a:p>
            <a:pPr indent="0" lvl="0" marL="0" rtl="0" algn="l">
              <a:spcBef>
                <a:spcPts val="0"/>
              </a:spcBef>
              <a:spcAft>
                <a:spcPts val="0"/>
              </a:spcAft>
              <a:buNone/>
            </a:pPr>
            <a:r>
              <a:rPr b="1" lang="en-US" sz="1300">
                <a:latin typeface="Comfortaa"/>
                <a:ea typeface="Comfortaa"/>
                <a:cs typeface="Comfortaa"/>
                <a:sym typeface="Comfortaa"/>
              </a:rPr>
              <a:t>Dataset:</a:t>
            </a:r>
            <a:r>
              <a:rPr lang="en-US" sz="1300">
                <a:latin typeface="Comfortaa Light"/>
                <a:ea typeface="Comfortaa Light"/>
                <a:cs typeface="Comfortaa Light"/>
                <a:sym typeface="Comfortaa Light"/>
              </a:rPr>
              <a:t> Examples of different data visualizations.</a:t>
            </a:r>
            <a:endParaRPr sz="1300">
              <a:latin typeface="Comfortaa Light"/>
              <a:ea typeface="Comfortaa Light"/>
              <a:cs typeface="Comfortaa Light"/>
              <a:sym typeface="Comfortaa Light"/>
            </a:endParaRPr>
          </a:p>
          <a:p>
            <a:pPr indent="0" lvl="0" marL="0" rtl="0" algn="l">
              <a:spcBef>
                <a:spcPts val="0"/>
              </a:spcBef>
              <a:spcAft>
                <a:spcPts val="0"/>
              </a:spcAft>
              <a:buNone/>
            </a:pPr>
            <a:r>
              <a:rPr b="1" lang="en-US" sz="1300">
                <a:latin typeface="Comfortaa"/>
                <a:ea typeface="Comfortaa"/>
                <a:cs typeface="Comfortaa"/>
                <a:sym typeface="Comfortaa"/>
              </a:rPr>
              <a:t>Methodology:</a:t>
            </a:r>
            <a:r>
              <a:rPr lang="en-US" sz="1300">
                <a:latin typeface="Comfortaa Light"/>
                <a:ea typeface="Comfortaa Light"/>
                <a:cs typeface="Comfortaa Light"/>
                <a:sym typeface="Comfortaa Light"/>
              </a:rPr>
              <a:t> </a:t>
            </a:r>
            <a:r>
              <a:rPr lang="en-US" sz="1300">
                <a:solidFill>
                  <a:schemeClr val="dk1"/>
                </a:solidFill>
                <a:highlight>
                  <a:schemeClr val="lt1"/>
                </a:highlight>
                <a:latin typeface="Comfortaa"/>
                <a:ea typeface="Comfortaa"/>
                <a:cs typeface="Comfortaa"/>
                <a:sym typeface="Comfortaa"/>
              </a:rPr>
              <a:t>is rooted in practicality and accessibility. It combines foundational concepts, practical guidance, real-world examples, and hands-on activities to equip scholars, researchers, and professionals with the tools to create informative and compelling data visualizations that enhance communication and decision-making.</a:t>
            </a:r>
            <a:endParaRPr>
              <a:solidFill>
                <a:schemeClr val="dk1"/>
              </a:solidFill>
              <a:highlight>
                <a:schemeClr val="lt1"/>
              </a:highlight>
              <a:latin typeface="Comfortaa Light"/>
              <a:ea typeface="Comfortaa Light"/>
              <a:cs typeface="Comfortaa Light"/>
              <a:sym typeface="Comfortaa Light"/>
            </a:endParaRPr>
          </a:p>
          <a:p>
            <a:pPr indent="0" lvl="0" marL="0" rtl="0" algn="l">
              <a:spcBef>
                <a:spcPts val="0"/>
              </a:spcBef>
              <a:spcAft>
                <a:spcPts val="0"/>
              </a:spcAft>
              <a:buNone/>
            </a:pPr>
            <a:r>
              <a:rPr b="1" lang="en-US" sz="1300">
                <a:latin typeface="Comfortaa"/>
                <a:ea typeface="Comfortaa"/>
                <a:cs typeface="Comfortaa"/>
                <a:sym typeface="Comfortaa"/>
              </a:rPr>
              <a:t>Result: </a:t>
            </a:r>
            <a:r>
              <a:rPr lang="en-US" sz="1300">
                <a:solidFill>
                  <a:schemeClr val="dk1"/>
                </a:solidFill>
                <a:highlight>
                  <a:schemeClr val="lt1"/>
                </a:highlight>
                <a:latin typeface="Comfortaa"/>
                <a:ea typeface="Comfortaa"/>
                <a:cs typeface="Comfortaa"/>
                <a:sym typeface="Comfortaa"/>
              </a:rPr>
              <a:t>can lead to improved data communication, enhanced visualization skills, ethical data practices, and greater confidence in presenting data effectively. </a:t>
            </a:r>
            <a:endParaRPr>
              <a:solidFill>
                <a:schemeClr val="dk1"/>
              </a:solidFill>
              <a:highlight>
                <a:schemeClr val="lt1"/>
              </a:highlight>
              <a:latin typeface="Comfortaa Light"/>
              <a:ea typeface="Comfortaa Light"/>
              <a:cs typeface="Comfortaa Light"/>
              <a:sym typeface="Comfortaa Light"/>
            </a:endParaRPr>
          </a:p>
        </p:txBody>
      </p:sp>
      <p:sp>
        <p:nvSpPr>
          <p:cNvPr id="139" name="Google Shape;139;g28844a28c89_0_5"/>
          <p:cNvSpPr txBox="1"/>
          <p:nvPr/>
        </p:nvSpPr>
        <p:spPr>
          <a:xfrm>
            <a:off x="3815175" y="4111850"/>
            <a:ext cx="8258400" cy="24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sz="1300" u="sng">
              <a:solidFill>
                <a:schemeClr val="accent1"/>
              </a:solidFill>
              <a:latin typeface="Comfortaa"/>
              <a:ea typeface="Comfortaa"/>
              <a:cs typeface="Comfortaa"/>
              <a:sym typeface="Comfortaa"/>
            </a:endParaRPr>
          </a:p>
          <a:p>
            <a:pPr indent="0" lvl="0" marL="0" rtl="0" algn="l">
              <a:spcBef>
                <a:spcPts val="0"/>
              </a:spcBef>
              <a:spcAft>
                <a:spcPts val="0"/>
              </a:spcAft>
              <a:buNone/>
            </a:pPr>
            <a:r>
              <a:rPr b="1" i="1" lang="en-US" sz="1300" u="sng">
                <a:solidFill>
                  <a:schemeClr val="accent1"/>
                </a:solidFill>
                <a:latin typeface="Comfortaa"/>
                <a:ea typeface="Comfortaa"/>
                <a:cs typeface="Comfortaa"/>
                <a:sym typeface="Comfortaa"/>
              </a:rPr>
              <a:t>The visual display of quantitative information</a:t>
            </a:r>
            <a:br>
              <a:rPr lang="en-US" sz="1300">
                <a:latin typeface="Comfortaa Light"/>
                <a:ea typeface="Comfortaa Light"/>
                <a:cs typeface="Comfortaa Light"/>
                <a:sym typeface="Comfortaa Light"/>
              </a:rPr>
            </a:br>
            <a:r>
              <a:rPr b="1" lang="en-US" sz="1300">
                <a:latin typeface="Comfortaa"/>
                <a:ea typeface="Comfortaa"/>
                <a:cs typeface="Comfortaa"/>
                <a:sym typeface="Comfortaa"/>
              </a:rPr>
              <a:t>Goal:</a:t>
            </a:r>
            <a:r>
              <a:rPr lang="en-US" sz="1300">
                <a:latin typeface="Comfortaa Light"/>
                <a:ea typeface="Comfortaa Light"/>
                <a:cs typeface="Comfortaa Light"/>
                <a:sym typeface="Comfortaa Light"/>
              </a:rPr>
              <a:t> Edward R. Tufte </a:t>
            </a:r>
            <a:r>
              <a:rPr lang="en-US" sz="1200">
                <a:solidFill>
                  <a:schemeClr val="dk1"/>
                </a:solidFill>
                <a:highlight>
                  <a:schemeClr val="lt1"/>
                </a:highlight>
                <a:latin typeface="Comfortaa"/>
                <a:ea typeface="Comfortaa"/>
                <a:cs typeface="Comfortaa"/>
                <a:sym typeface="Comfortaa"/>
              </a:rPr>
              <a:t>is trying to educate and empower readers to create informative, honest, and visually compelling data visualizations that enhance understanding and facilitate data-driven decision-making. The book has had a profound impact on the field of data visualization and continues to be a valuable resource for professionals and enthusiasts alike.</a:t>
            </a:r>
            <a:endParaRPr sz="1300">
              <a:solidFill>
                <a:schemeClr val="dk1"/>
              </a:solidFill>
              <a:highlight>
                <a:schemeClr val="lt1"/>
              </a:highlight>
              <a:latin typeface="Comfortaa Light"/>
              <a:ea typeface="Comfortaa Light"/>
              <a:cs typeface="Comfortaa Light"/>
              <a:sym typeface="Comfortaa Light"/>
            </a:endParaRPr>
          </a:p>
          <a:p>
            <a:pPr indent="0" lvl="0" marL="0" rtl="0" algn="l">
              <a:spcBef>
                <a:spcPts val="0"/>
              </a:spcBef>
              <a:spcAft>
                <a:spcPts val="0"/>
              </a:spcAft>
              <a:buNone/>
            </a:pPr>
            <a:r>
              <a:rPr b="1" lang="en-US" sz="1300">
                <a:latin typeface="Comfortaa"/>
                <a:ea typeface="Comfortaa"/>
                <a:cs typeface="Comfortaa"/>
                <a:sym typeface="Comfortaa"/>
              </a:rPr>
              <a:t>Dataset:</a:t>
            </a:r>
            <a:r>
              <a:rPr lang="en-US" sz="1300">
                <a:latin typeface="Comfortaa Light"/>
                <a:ea typeface="Comfortaa Light"/>
                <a:cs typeface="Comfortaa Light"/>
                <a:sym typeface="Comfortaa Light"/>
              </a:rPr>
              <a:t> Examples of different data visualizations.</a:t>
            </a:r>
            <a:endParaRPr sz="1300">
              <a:latin typeface="Comfortaa Light"/>
              <a:ea typeface="Comfortaa Light"/>
              <a:cs typeface="Comfortaa Light"/>
              <a:sym typeface="Comfortaa Light"/>
            </a:endParaRPr>
          </a:p>
          <a:p>
            <a:pPr indent="0" lvl="0" marL="0" rtl="0" algn="l">
              <a:spcBef>
                <a:spcPts val="0"/>
              </a:spcBef>
              <a:spcAft>
                <a:spcPts val="0"/>
              </a:spcAft>
              <a:buNone/>
            </a:pPr>
            <a:r>
              <a:rPr b="1" lang="en-US" sz="1300">
                <a:latin typeface="Comfortaa"/>
                <a:ea typeface="Comfortaa"/>
                <a:cs typeface="Comfortaa"/>
                <a:sym typeface="Comfortaa"/>
              </a:rPr>
              <a:t>Methodology:</a:t>
            </a:r>
            <a:r>
              <a:rPr lang="en-US" sz="1300">
                <a:latin typeface="Comfortaa Light"/>
                <a:ea typeface="Comfortaa Light"/>
                <a:cs typeface="Comfortaa Light"/>
                <a:sym typeface="Comfortaa Light"/>
              </a:rPr>
              <a:t> </a:t>
            </a:r>
            <a:r>
              <a:rPr lang="en-US" sz="1200">
                <a:solidFill>
                  <a:schemeClr val="dk1"/>
                </a:solidFill>
                <a:highlight>
                  <a:schemeClr val="lt1"/>
                </a:highlight>
                <a:latin typeface="Comfortaa"/>
                <a:ea typeface="Comfortaa"/>
                <a:cs typeface="Comfortaa"/>
                <a:sym typeface="Comfortaa"/>
              </a:rPr>
              <a:t>principled, illustrative, and rooted in fundamental principles of data visualization. It encourages a thoughtful and responsible approach to designing data graphics that prioritize clarity, accuracy, and effective communication of quantitative information.</a:t>
            </a:r>
            <a:endParaRPr sz="1300">
              <a:solidFill>
                <a:schemeClr val="dk1"/>
              </a:solidFill>
              <a:highlight>
                <a:schemeClr val="lt1"/>
              </a:highlight>
              <a:latin typeface="Comfortaa Light"/>
              <a:ea typeface="Comfortaa Light"/>
              <a:cs typeface="Comfortaa Light"/>
              <a:sym typeface="Comfortaa Light"/>
            </a:endParaRPr>
          </a:p>
          <a:p>
            <a:pPr indent="0" lvl="0" marL="0" rtl="0" algn="l">
              <a:spcBef>
                <a:spcPts val="0"/>
              </a:spcBef>
              <a:spcAft>
                <a:spcPts val="0"/>
              </a:spcAft>
              <a:buNone/>
            </a:pPr>
            <a:r>
              <a:rPr b="1" lang="en-US" sz="1300">
                <a:latin typeface="Comfortaa"/>
                <a:ea typeface="Comfortaa"/>
                <a:cs typeface="Comfortaa"/>
                <a:sym typeface="Comfortaa"/>
              </a:rPr>
              <a:t>Result: </a:t>
            </a:r>
            <a:r>
              <a:rPr lang="en-US" sz="1300">
                <a:latin typeface="Comfortaa Light"/>
                <a:ea typeface="Comfortaa Light"/>
                <a:cs typeface="Comfortaa Light"/>
                <a:sym typeface="Comfortaa Light"/>
              </a:rPr>
              <a:t>Reader </a:t>
            </a:r>
            <a:r>
              <a:rPr lang="en-US" sz="1300">
                <a:latin typeface="Comfortaa Light"/>
                <a:ea typeface="Comfortaa Light"/>
                <a:cs typeface="Comfortaa Light"/>
                <a:sym typeface="Comfortaa Light"/>
              </a:rPr>
              <a:t>educate</a:t>
            </a:r>
            <a:r>
              <a:rPr lang="en-US" sz="1300">
                <a:latin typeface="Comfortaa Light"/>
                <a:ea typeface="Comfortaa Light"/>
                <a:cs typeface="Comfortaa Light"/>
                <a:sym typeface="Comfortaa Light"/>
              </a:rPr>
              <a:t> to a professional data visualization.</a:t>
            </a:r>
            <a:endParaRPr sz="1300">
              <a:latin typeface="Comfortaa Light"/>
              <a:ea typeface="Comfortaa Light"/>
              <a:cs typeface="Comfortaa Light"/>
              <a:sym typeface="Comfortaa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4fc110ffb8_0_0"/>
          <p:cNvSpPr txBox="1"/>
          <p:nvPr>
            <p:ph type="title"/>
          </p:nvPr>
        </p:nvSpPr>
        <p:spPr>
          <a:xfrm>
            <a:off x="7945750" y="0"/>
            <a:ext cx="1825800" cy="91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Comfortaa"/>
                <a:ea typeface="Comfortaa"/>
                <a:cs typeface="Comfortaa"/>
                <a:sym typeface="Comfortaa"/>
              </a:rPr>
              <a:t>EDA</a:t>
            </a:r>
            <a:endParaRPr>
              <a:latin typeface="Comfortaa"/>
              <a:ea typeface="Comfortaa"/>
              <a:cs typeface="Comfortaa"/>
              <a:sym typeface="Comfortaa"/>
            </a:endParaRPr>
          </a:p>
        </p:txBody>
      </p:sp>
      <p:pic>
        <p:nvPicPr>
          <p:cNvPr id="145" name="Google Shape;145;g24fc110ffb8_0_0"/>
          <p:cNvPicPr preferRelativeResize="0"/>
          <p:nvPr/>
        </p:nvPicPr>
        <p:blipFill>
          <a:blip r:embed="rId3">
            <a:alphaModFix/>
          </a:blip>
          <a:stretch>
            <a:fillRect/>
          </a:stretch>
        </p:blipFill>
        <p:spPr>
          <a:xfrm>
            <a:off x="169100" y="282125"/>
            <a:ext cx="7776651" cy="3939174"/>
          </a:xfrm>
          <a:prstGeom prst="rect">
            <a:avLst/>
          </a:prstGeom>
          <a:noFill/>
          <a:ln>
            <a:noFill/>
          </a:ln>
        </p:spPr>
      </p:pic>
      <p:sp>
        <p:nvSpPr>
          <p:cNvPr id="146" name="Google Shape;146;g24fc110ffb8_0_0"/>
          <p:cNvSpPr txBox="1"/>
          <p:nvPr>
            <p:ph idx="1" type="body"/>
          </p:nvPr>
        </p:nvSpPr>
        <p:spPr>
          <a:xfrm>
            <a:off x="7945750" y="916825"/>
            <a:ext cx="4119300" cy="3431400"/>
          </a:xfrm>
          <a:prstGeom prst="rect">
            <a:avLst/>
          </a:prstGeom>
        </p:spPr>
        <p:txBody>
          <a:bodyPr anchorCtr="0" anchor="t" bIns="45700" lIns="91425" spcFirstLastPara="1" rIns="91425" wrap="square" tIns="45700">
            <a:noAutofit/>
          </a:bodyPr>
          <a:lstStyle/>
          <a:p>
            <a:pPr indent="0" lvl="0" marL="0" rtl="0" algn="l">
              <a:lnSpc>
                <a:spcPct val="70000"/>
              </a:lnSpc>
              <a:spcBef>
                <a:spcPts val="1000"/>
              </a:spcBef>
              <a:spcAft>
                <a:spcPts val="0"/>
              </a:spcAft>
              <a:buSzPts val="935"/>
              <a:buNone/>
            </a:pPr>
            <a:r>
              <a:rPr b="1" i="1" lang="en-US" sz="1835">
                <a:solidFill>
                  <a:srgbClr val="302A24"/>
                </a:solidFill>
                <a:highlight>
                  <a:srgbClr val="FFFFFF"/>
                </a:highlight>
                <a:latin typeface="Comfortaa"/>
                <a:ea typeface="Comfortaa"/>
                <a:cs typeface="Comfortaa"/>
                <a:sym typeface="Comfortaa"/>
              </a:rPr>
              <a:t>Relations between variables</a:t>
            </a:r>
            <a:endParaRPr b="1" i="1" sz="1835">
              <a:solidFill>
                <a:srgbClr val="302A24"/>
              </a:solidFill>
              <a:highlight>
                <a:srgbClr val="FFFFFF"/>
              </a:highlight>
              <a:latin typeface="Comfortaa"/>
              <a:ea typeface="Comfortaa"/>
              <a:cs typeface="Comfortaa"/>
              <a:sym typeface="Comfortaa"/>
            </a:endParaRPr>
          </a:p>
          <a:p>
            <a:pPr indent="0" lvl="0" marL="0" rtl="0" algn="l">
              <a:lnSpc>
                <a:spcPct val="70000"/>
              </a:lnSpc>
              <a:spcBef>
                <a:spcPts val="1000"/>
              </a:spcBef>
              <a:spcAft>
                <a:spcPts val="0"/>
              </a:spcAft>
              <a:buSzPts val="935"/>
              <a:buNone/>
            </a:pPr>
            <a:r>
              <a:rPr lang="en-US" sz="1835">
                <a:solidFill>
                  <a:srgbClr val="302A24"/>
                </a:solidFill>
                <a:highlight>
                  <a:srgbClr val="FFFFFF"/>
                </a:highlight>
                <a:latin typeface="Comfortaa"/>
                <a:ea typeface="Comfortaa"/>
                <a:cs typeface="Comfortaa"/>
                <a:sym typeface="Comfortaa"/>
              </a:rPr>
              <a:t>0.92 Detergents_Paper - Grocery</a:t>
            </a:r>
            <a:br>
              <a:rPr lang="en-US" sz="1835">
                <a:solidFill>
                  <a:srgbClr val="302A24"/>
                </a:solidFill>
                <a:highlight>
                  <a:srgbClr val="FFFFFF"/>
                </a:highlight>
                <a:latin typeface="Comfortaa"/>
                <a:ea typeface="Comfortaa"/>
                <a:cs typeface="Comfortaa"/>
                <a:sym typeface="Comfortaa"/>
              </a:rPr>
            </a:br>
            <a:r>
              <a:rPr lang="en-US" sz="1835">
                <a:solidFill>
                  <a:srgbClr val="302A24"/>
                </a:solidFill>
                <a:highlight>
                  <a:srgbClr val="FFFFFF"/>
                </a:highlight>
                <a:latin typeface="Comfortaa"/>
                <a:ea typeface="Comfortaa"/>
                <a:cs typeface="Comfortaa"/>
                <a:sym typeface="Comfortaa"/>
              </a:rPr>
              <a:t>0.66 Detergents_Paper - Milk</a:t>
            </a:r>
            <a:br>
              <a:rPr lang="en-US" sz="1835">
                <a:solidFill>
                  <a:srgbClr val="302A24"/>
                </a:solidFill>
                <a:highlight>
                  <a:srgbClr val="FFFFFF"/>
                </a:highlight>
                <a:latin typeface="Comfortaa"/>
                <a:ea typeface="Comfortaa"/>
                <a:cs typeface="Comfortaa"/>
                <a:sym typeface="Comfortaa"/>
              </a:rPr>
            </a:br>
            <a:r>
              <a:rPr lang="en-US" sz="1835">
                <a:solidFill>
                  <a:srgbClr val="302A24"/>
                </a:solidFill>
                <a:highlight>
                  <a:srgbClr val="FFFFFF"/>
                </a:highlight>
                <a:latin typeface="Comfortaa"/>
                <a:ea typeface="Comfortaa"/>
                <a:cs typeface="Comfortaa"/>
                <a:sym typeface="Comfortaa"/>
              </a:rPr>
              <a:t>0.64 Detergents_Paper - Channel</a:t>
            </a:r>
            <a:endParaRPr sz="1835">
              <a:solidFill>
                <a:srgbClr val="302A24"/>
              </a:solidFill>
              <a:highlight>
                <a:srgbClr val="FFFFFF"/>
              </a:highlight>
              <a:latin typeface="Comfortaa"/>
              <a:ea typeface="Comfortaa"/>
              <a:cs typeface="Comfortaa"/>
              <a:sym typeface="Comfortaa"/>
            </a:endParaRPr>
          </a:p>
          <a:p>
            <a:pPr indent="0" lvl="0" marL="0" rtl="0" algn="l">
              <a:lnSpc>
                <a:spcPct val="70000"/>
              </a:lnSpc>
              <a:spcBef>
                <a:spcPts val="1000"/>
              </a:spcBef>
              <a:spcAft>
                <a:spcPts val="0"/>
              </a:spcAft>
              <a:buSzPts val="935"/>
              <a:buNone/>
            </a:pPr>
            <a:r>
              <a:rPr lang="en-US" sz="1835">
                <a:solidFill>
                  <a:srgbClr val="302A24"/>
                </a:solidFill>
                <a:highlight>
                  <a:srgbClr val="FFFFFF"/>
                </a:highlight>
                <a:latin typeface="Comfortaa"/>
                <a:ea typeface="Comfortaa"/>
                <a:cs typeface="Comfortaa"/>
                <a:sym typeface="Comfortaa"/>
              </a:rPr>
              <a:t>0.73 Grocery - Milk</a:t>
            </a:r>
            <a:br>
              <a:rPr lang="en-US" sz="1835">
                <a:solidFill>
                  <a:srgbClr val="302A24"/>
                </a:solidFill>
                <a:highlight>
                  <a:srgbClr val="FFFFFF"/>
                </a:highlight>
                <a:latin typeface="Comfortaa"/>
                <a:ea typeface="Comfortaa"/>
                <a:cs typeface="Comfortaa"/>
                <a:sym typeface="Comfortaa"/>
              </a:rPr>
            </a:br>
            <a:r>
              <a:rPr lang="en-US" sz="1835">
                <a:solidFill>
                  <a:srgbClr val="302A24"/>
                </a:solidFill>
                <a:highlight>
                  <a:srgbClr val="FFFFFF"/>
                </a:highlight>
                <a:latin typeface="Comfortaa"/>
                <a:ea typeface="Comfortaa"/>
                <a:cs typeface="Comfortaa"/>
                <a:sym typeface="Comfortaa"/>
              </a:rPr>
              <a:t>0.61 Grocery - Channel</a:t>
            </a:r>
            <a:endParaRPr sz="1835">
              <a:solidFill>
                <a:srgbClr val="302A24"/>
              </a:solidFill>
              <a:highlight>
                <a:srgbClr val="FFFFFF"/>
              </a:highlight>
              <a:latin typeface="Comfortaa"/>
              <a:ea typeface="Comfortaa"/>
              <a:cs typeface="Comfortaa"/>
              <a:sym typeface="Comfortaa"/>
            </a:endParaRPr>
          </a:p>
          <a:p>
            <a:pPr indent="0" lvl="0" marL="0" rtl="0" algn="l">
              <a:lnSpc>
                <a:spcPct val="70000"/>
              </a:lnSpc>
              <a:spcBef>
                <a:spcPts val="1000"/>
              </a:spcBef>
              <a:spcAft>
                <a:spcPts val="0"/>
              </a:spcAft>
              <a:buSzPts val="935"/>
              <a:buNone/>
            </a:pPr>
            <a:r>
              <a:rPr lang="en-US" sz="1835">
                <a:solidFill>
                  <a:srgbClr val="302A24"/>
                </a:solidFill>
                <a:highlight>
                  <a:srgbClr val="FFFFFF"/>
                </a:highlight>
                <a:latin typeface="Comfortaa"/>
                <a:ea typeface="Comfortaa"/>
                <a:cs typeface="Comfortaa"/>
                <a:sym typeface="Comfortaa"/>
              </a:rPr>
              <a:t>0.46 Channel - Milk</a:t>
            </a:r>
            <a:br>
              <a:rPr lang="en-US" sz="1835">
                <a:solidFill>
                  <a:srgbClr val="302A24"/>
                </a:solidFill>
                <a:highlight>
                  <a:srgbClr val="FFFFFF"/>
                </a:highlight>
                <a:latin typeface="Comfortaa"/>
                <a:ea typeface="Comfortaa"/>
                <a:cs typeface="Comfortaa"/>
                <a:sym typeface="Comfortaa"/>
              </a:rPr>
            </a:br>
            <a:r>
              <a:rPr lang="en-US" sz="1835">
                <a:solidFill>
                  <a:srgbClr val="302A24"/>
                </a:solidFill>
                <a:highlight>
                  <a:srgbClr val="FFFFFF"/>
                </a:highlight>
                <a:latin typeface="Comfortaa"/>
                <a:ea typeface="Comfortaa"/>
                <a:cs typeface="Comfortaa"/>
                <a:sym typeface="Comfortaa"/>
              </a:rPr>
              <a:t>0.062 Channel - Region</a:t>
            </a:r>
            <a:endParaRPr sz="1835">
              <a:solidFill>
                <a:srgbClr val="302A24"/>
              </a:solidFill>
              <a:highlight>
                <a:srgbClr val="FFFFFF"/>
              </a:highlight>
              <a:latin typeface="Comfortaa"/>
              <a:ea typeface="Comfortaa"/>
              <a:cs typeface="Comfortaa"/>
              <a:sym typeface="Comfortaa"/>
            </a:endParaRPr>
          </a:p>
          <a:p>
            <a:pPr indent="0" lvl="0" marL="0" rtl="0" algn="l">
              <a:lnSpc>
                <a:spcPct val="70000"/>
              </a:lnSpc>
              <a:spcBef>
                <a:spcPts val="1000"/>
              </a:spcBef>
              <a:spcAft>
                <a:spcPts val="0"/>
              </a:spcAft>
              <a:buSzPts val="935"/>
              <a:buNone/>
            </a:pPr>
            <a:r>
              <a:rPr lang="en-US" sz="1835">
                <a:solidFill>
                  <a:srgbClr val="302A24"/>
                </a:solidFill>
                <a:highlight>
                  <a:srgbClr val="FFFFFF"/>
                </a:highlight>
                <a:latin typeface="Comfortaa"/>
                <a:ea typeface="Comfortaa"/>
                <a:cs typeface="Comfortaa"/>
                <a:sym typeface="Comfortaa"/>
              </a:rPr>
              <a:t>0.055 Region - Fresh</a:t>
            </a:r>
            <a:br>
              <a:rPr lang="en-US" sz="1835">
                <a:solidFill>
                  <a:srgbClr val="302A24"/>
                </a:solidFill>
                <a:highlight>
                  <a:srgbClr val="FFFFFF"/>
                </a:highlight>
                <a:latin typeface="Comfortaa"/>
                <a:ea typeface="Comfortaa"/>
                <a:cs typeface="Comfortaa"/>
                <a:sym typeface="Comfortaa"/>
              </a:rPr>
            </a:br>
            <a:r>
              <a:rPr lang="en-US" sz="1835">
                <a:solidFill>
                  <a:srgbClr val="302A24"/>
                </a:solidFill>
                <a:highlight>
                  <a:srgbClr val="FFFFFF"/>
                </a:highlight>
                <a:latin typeface="Comfortaa"/>
                <a:ea typeface="Comfortaa"/>
                <a:cs typeface="Comfortaa"/>
                <a:sym typeface="Comfortaa"/>
              </a:rPr>
              <a:t>0.35 Fresh - Frozen</a:t>
            </a:r>
            <a:endParaRPr sz="1835">
              <a:solidFill>
                <a:srgbClr val="302A24"/>
              </a:solidFill>
              <a:highlight>
                <a:srgbClr val="FFFFFF"/>
              </a:highlight>
              <a:latin typeface="Comfortaa"/>
              <a:ea typeface="Comfortaa"/>
              <a:cs typeface="Comfortaa"/>
              <a:sym typeface="Comfortaa"/>
            </a:endParaRPr>
          </a:p>
          <a:p>
            <a:pPr indent="0" lvl="0" marL="0" rtl="0" algn="l">
              <a:lnSpc>
                <a:spcPct val="70000"/>
              </a:lnSpc>
              <a:spcBef>
                <a:spcPts val="1000"/>
              </a:spcBef>
              <a:spcAft>
                <a:spcPts val="0"/>
              </a:spcAft>
              <a:buSzPts val="935"/>
              <a:buNone/>
            </a:pPr>
            <a:r>
              <a:rPr lang="en-US" sz="1835">
                <a:solidFill>
                  <a:srgbClr val="302A24"/>
                </a:solidFill>
                <a:highlight>
                  <a:srgbClr val="FFFFFF"/>
                </a:highlight>
                <a:latin typeface="Comfortaa"/>
                <a:ea typeface="Comfortaa"/>
                <a:cs typeface="Comfortaa"/>
                <a:sym typeface="Comfortaa"/>
              </a:rPr>
              <a:t>0.12 Milk - Frozen</a:t>
            </a:r>
            <a:endParaRPr sz="1835">
              <a:solidFill>
                <a:srgbClr val="302A24"/>
              </a:solidFill>
              <a:highlight>
                <a:srgbClr val="FFFFFF"/>
              </a:highlight>
              <a:latin typeface="Comfortaa"/>
              <a:ea typeface="Comfortaa"/>
              <a:cs typeface="Comfortaa"/>
              <a:sym typeface="Comfortaa"/>
            </a:endParaRPr>
          </a:p>
          <a:p>
            <a:pPr indent="0" lvl="0" marL="0" rtl="0" algn="l">
              <a:lnSpc>
                <a:spcPct val="70000"/>
              </a:lnSpc>
              <a:spcBef>
                <a:spcPts val="1000"/>
              </a:spcBef>
              <a:spcAft>
                <a:spcPts val="0"/>
              </a:spcAft>
              <a:buSzPts val="935"/>
              <a:buNone/>
            </a:pPr>
            <a:r>
              <a:rPr lang="en-US" sz="1835">
                <a:solidFill>
                  <a:srgbClr val="302A24"/>
                </a:solidFill>
                <a:highlight>
                  <a:srgbClr val="FFFFFF"/>
                </a:highlight>
                <a:latin typeface="Comfortaa"/>
                <a:ea typeface="Comfortaa"/>
                <a:cs typeface="Comfortaa"/>
                <a:sym typeface="Comfortaa"/>
              </a:rPr>
              <a:t>0.39 Delicassen - Frozen</a:t>
            </a:r>
            <a:br>
              <a:rPr lang="en-US" sz="1835">
                <a:solidFill>
                  <a:srgbClr val="302A24"/>
                </a:solidFill>
                <a:highlight>
                  <a:srgbClr val="FFFFFF"/>
                </a:highlight>
                <a:latin typeface="Comfortaa"/>
                <a:ea typeface="Comfortaa"/>
                <a:cs typeface="Comfortaa"/>
                <a:sym typeface="Comfortaa"/>
              </a:rPr>
            </a:br>
            <a:r>
              <a:rPr lang="en-US" sz="1835">
                <a:solidFill>
                  <a:srgbClr val="302A24"/>
                </a:solidFill>
                <a:highlight>
                  <a:srgbClr val="FFFFFF"/>
                </a:highlight>
                <a:latin typeface="Comfortaa"/>
                <a:ea typeface="Comfortaa"/>
                <a:cs typeface="Comfortaa"/>
                <a:sym typeface="Comfortaa"/>
              </a:rPr>
              <a:t>0.24 Delicassen - Fresh</a:t>
            </a:r>
            <a:endParaRPr sz="3280">
              <a:latin typeface="Comfortaa"/>
              <a:ea typeface="Comfortaa"/>
              <a:cs typeface="Comfortaa"/>
              <a:sym typeface="Comfortaa"/>
            </a:endParaRPr>
          </a:p>
        </p:txBody>
      </p:sp>
      <p:sp>
        <p:nvSpPr>
          <p:cNvPr id="147" name="Google Shape;147;g24fc110ffb8_0_0"/>
          <p:cNvSpPr txBox="1"/>
          <p:nvPr>
            <p:ph idx="1" type="body"/>
          </p:nvPr>
        </p:nvSpPr>
        <p:spPr>
          <a:xfrm>
            <a:off x="7945750" y="4589850"/>
            <a:ext cx="3758100" cy="1900800"/>
          </a:xfrm>
          <a:prstGeom prst="rect">
            <a:avLst/>
          </a:prstGeom>
        </p:spPr>
        <p:txBody>
          <a:bodyPr anchorCtr="0" anchor="t" bIns="45700" lIns="91425" spcFirstLastPara="1" rIns="91425" wrap="square" tIns="45700">
            <a:noAutofit/>
          </a:bodyPr>
          <a:lstStyle/>
          <a:p>
            <a:pPr indent="0" lvl="0" marL="0" rtl="0" algn="l">
              <a:lnSpc>
                <a:spcPct val="70000"/>
              </a:lnSpc>
              <a:spcBef>
                <a:spcPts val="1000"/>
              </a:spcBef>
              <a:spcAft>
                <a:spcPts val="0"/>
              </a:spcAft>
              <a:buNone/>
            </a:pPr>
            <a:r>
              <a:rPr lang="en-US" sz="1679">
                <a:latin typeface="Comfortaa"/>
                <a:ea typeface="Comfortaa"/>
                <a:cs typeface="Comfortaa"/>
                <a:sym typeface="Comfortaa"/>
              </a:rPr>
              <a:t>Dataset </a:t>
            </a:r>
            <a:r>
              <a:rPr lang="en-US" sz="1679">
                <a:latin typeface="Comfortaa"/>
                <a:ea typeface="Comfortaa"/>
                <a:cs typeface="Comfortaa"/>
                <a:sym typeface="Comfortaa"/>
              </a:rPr>
              <a:t>contains</a:t>
            </a:r>
            <a:r>
              <a:rPr lang="en-US" sz="1679">
                <a:latin typeface="Comfortaa"/>
                <a:ea typeface="Comfortaa"/>
                <a:cs typeface="Comfortaa"/>
                <a:sym typeface="Comfortaa"/>
              </a:rPr>
              <a:t> 8 columns.</a:t>
            </a:r>
            <a:endParaRPr sz="1679">
              <a:latin typeface="Comfortaa"/>
              <a:ea typeface="Comfortaa"/>
              <a:cs typeface="Comfortaa"/>
              <a:sym typeface="Comfortaa"/>
            </a:endParaRPr>
          </a:p>
          <a:p>
            <a:pPr indent="0" lvl="0" marL="0" rtl="0" algn="l">
              <a:lnSpc>
                <a:spcPct val="70000"/>
              </a:lnSpc>
              <a:spcBef>
                <a:spcPts val="1000"/>
              </a:spcBef>
              <a:spcAft>
                <a:spcPts val="0"/>
              </a:spcAft>
              <a:buNone/>
            </a:pPr>
            <a:r>
              <a:rPr lang="en-US" sz="1679">
                <a:latin typeface="Comfortaa"/>
                <a:ea typeface="Comfortaa"/>
                <a:cs typeface="Comfortaa"/>
                <a:sym typeface="Comfortaa"/>
              </a:rPr>
              <a:t>Dataset is clean, and have no need in pre-processing</a:t>
            </a:r>
            <a:endParaRPr sz="1679">
              <a:latin typeface="Comfortaa"/>
              <a:ea typeface="Comfortaa"/>
              <a:cs typeface="Comfortaa"/>
              <a:sym typeface="Comfortaa"/>
            </a:endParaRPr>
          </a:p>
          <a:p>
            <a:pPr indent="0" lvl="0" marL="0" rtl="0" algn="l">
              <a:lnSpc>
                <a:spcPct val="70000"/>
              </a:lnSpc>
              <a:spcBef>
                <a:spcPts val="1000"/>
              </a:spcBef>
              <a:spcAft>
                <a:spcPts val="0"/>
              </a:spcAft>
              <a:buSzPts val="935"/>
              <a:buNone/>
            </a:pPr>
            <a:r>
              <a:rPr lang="en-US" sz="1679">
                <a:latin typeface="Comfortaa"/>
                <a:ea typeface="Comfortaa"/>
                <a:cs typeface="Comfortaa"/>
                <a:sym typeface="Comfortaa"/>
              </a:rPr>
              <a:t>Dataset don’t contain any NULL values</a:t>
            </a:r>
            <a:endParaRPr sz="1679">
              <a:latin typeface="Comfortaa"/>
              <a:ea typeface="Comfortaa"/>
              <a:cs typeface="Comfortaa"/>
              <a:sym typeface="Comfortaa"/>
            </a:endParaRPr>
          </a:p>
          <a:p>
            <a:pPr indent="0" lvl="0" marL="0" rtl="0" algn="l">
              <a:lnSpc>
                <a:spcPct val="70000"/>
              </a:lnSpc>
              <a:spcBef>
                <a:spcPts val="1000"/>
              </a:spcBef>
              <a:spcAft>
                <a:spcPts val="0"/>
              </a:spcAft>
              <a:buSzPts val="935"/>
              <a:buNone/>
            </a:pPr>
            <a:r>
              <a:rPr lang="en-US" sz="1679">
                <a:latin typeface="Comfortaa"/>
                <a:ea typeface="Comfortaa"/>
                <a:cs typeface="Comfortaa"/>
                <a:sym typeface="Comfortaa"/>
              </a:rPr>
              <a:t>Datatype of each data is already complete</a:t>
            </a:r>
            <a:endParaRPr sz="1679">
              <a:latin typeface="Comfortaa"/>
              <a:ea typeface="Comfortaa"/>
              <a:cs typeface="Comfortaa"/>
              <a:sym typeface="Comfortaa"/>
            </a:endParaRPr>
          </a:p>
        </p:txBody>
      </p:sp>
      <p:sp>
        <p:nvSpPr>
          <p:cNvPr id="148" name="Google Shape;148;g24fc110ffb8_0_0"/>
          <p:cNvSpPr txBox="1"/>
          <p:nvPr>
            <p:ph idx="1" type="body"/>
          </p:nvPr>
        </p:nvSpPr>
        <p:spPr>
          <a:xfrm>
            <a:off x="71450" y="4221300"/>
            <a:ext cx="8036700" cy="2553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935"/>
              <a:buNone/>
            </a:pPr>
            <a:r>
              <a:rPr lang="en-US" sz="1500">
                <a:solidFill>
                  <a:srgbClr val="303030"/>
                </a:solidFill>
                <a:highlight>
                  <a:schemeClr val="lt1"/>
                </a:highlight>
                <a:latin typeface="Comfortaa"/>
                <a:ea typeface="Comfortaa"/>
                <a:cs typeface="Comfortaa"/>
                <a:sym typeface="Comfortaa"/>
              </a:rPr>
              <a:t>1) </a:t>
            </a:r>
            <a:r>
              <a:rPr lang="en-US" sz="1500">
                <a:solidFill>
                  <a:srgbClr val="303030"/>
                </a:solidFill>
                <a:highlight>
                  <a:schemeClr val="lt1"/>
                </a:highlight>
                <a:latin typeface="Comfortaa"/>
                <a:ea typeface="Comfortaa"/>
                <a:cs typeface="Comfortaa"/>
                <a:sym typeface="Comfortaa"/>
              </a:rPr>
              <a:t>FRESH: annual spending on fresh products; </a:t>
            </a:r>
            <a:endParaRPr sz="1500">
              <a:solidFill>
                <a:srgbClr val="303030"/>
              </a:solidFill>
              <a:highlight>
                <a:schemeClr val="lt1"/>
              </a:highlight>
              <a:latin typeface="Comfortaa"/>
              <a:ea typeface="Comfortaa"/>
              <a:cs typeface="Comfortaa"/>
              <a:sym typeface="Comfortaa"/>
            </a:endParaRPr>
          </a:p>
          <a:p>
            <a:pPr indent="0" lvl="0" marL="0" rtl="0" algn="l">
              <a:lnSpc>
                <a:spcPct val="115000"/>
              </a:lnSpc>
              <a:spcBef>
                <a:spcPts val="0"/>
              </a:spcBef>
              <a:spcAft>
                <a:spcPts val="0"/>
              </a:spcAft>
              <a:buSzPts val="935"/>
              <a:buNone/>
            </a:pPr>
            <a:r>
              <a:rPr lang="en-US" sz="1500">
                <a:solidFill>
                  <a:srgbClr val="303030"/>
                </a:solidFill>
                <a:highlight>
                  <a:schemeClr val="lt1"/>
                </a:highlight>
                <a:latin typeface="Comfortaa"/>
                <a:ea typeface="Comfortaa"/>
                <a:cs typeface="Comfortaa"/>
                <a:sym typeface="Comfortaa"/>
              </a:rPr>
              <a:t>2) MILK: annual spending on milk products; </a:t>
            </a:r>
            <a:endParaRPr sz="1500">
              <a:solidFill>
                <a:srgbClr val="303030"/>
              </a:solidFill>
              <a:highlight>
                <a:schemeClr val="lt1"/>
              </a:highlight>
              <a:latin typeface="Comfortaa"/>
              <a:ea typeface="Comfortaa"/>
              <a:cs typeface="Comfortaa"/>
              <a:sym typeface="Comfortaa"/>
            </a:endParaRPr>
          </a:p>
          <a:p>
            <a:pPr indent="0" lvl="0" marL="0" rtl="0" algn="l">
              <a:lnSpc>
                <a:spcPct val="115000"/>
              </a:lnSpc>
              <a:spcBef>
                <a:spcPts val="0"/>
              </a:spcBef>
              <a:spcAft>
                <a:spcPts val="0"/>
              </a:spcAft>
              <a:buSzPts val="935"/>
              <a:buNone/>
            </a:pPr>
            <a:r>
              <a:rPr lang="en-US" sz="1500">
                <a:solidFill>
                  <a:srgbClr val="303030"/>
                </a:solidFill>
                <a:highlight>
                  <a:schemeClr val="lt1"/>
                </a:highlight>
                <a:latin typeface="Comfortaa"/>
                <a:ea typeface="Comfortaa"/>
                <a:cs typeface="Comfortaa"/>
                <a:sym typeface="Comfortaa"/>
              </a:rPr>
              <a:t>3) GROCERY: annual spending on grocery products; </a:t>
            </a:r>
            <a:endParaRPr sz="1500">
              <a:solidFill>
                <a:srgbClr val="303030"/>
              </a:solidFill>
              <a:highlight>
                <a:schemeClr val="lt1"/>
              </a:highlight>
              <a:latin typeface="Comfortaa"/>
              <a:ea typeface="Comfortaa"/>
              <a:cs typeface="Comfortaa"/>
              <a:sym typeface="Comfortaa"/>
            </a:endParaRPr>
          </a:p>
          <a:p>
            <a:pPr indent="0" lvl="0" marL="0" rtl="0" algn="l">
              <a:lnSpc>
                <a:spcPct val="115000"/>
              </a:lnSpc>
              <a:spcBef>
                <a:spcPts val="0"/>
              </a:spcBef>
              <a:spcAft>
                <a:spcPts val="0"/>
              </a:spcAft>
              <a:buSzPts val="935"/>
              <a:buNone/>
            </a:pPr>
            <a:r>
              <a:rPr lang="en-US" sz="1500">
                <a:solidFill>
                  <a:srgbClr val="303030"/>
                </a:solidFill>
                <a:highlight>
                  <a:schemeClr val="lt1"/>
                </a:highlight>
                <a:latin typeface="Comfortaa"/>
                <a:ea typeface="Comfortaa"/>
                <a:cs typeface="Comfortaa"/>
                <a:sym typeface="Comfortaa"/>
              </a:rPr>
              <a:t>4) FROZEN: annual spending on frozen products;</a:t>
            </a:r>
            <a:endParaRPr sz="1500">
              <a:solidFill>
                <a:srgbClr val="303030"/>
              </a:solidFill>
              <a:highlight>
                <a:schemeClr val="lt1"/>
              </a:highlight>
              <a:latin typeface="Comfortaa"/>
              <a:ea typeface="Comfortaa"/>
              <a:cs typeface="Comfortaa"/>
              <a:sym typeface="Comfortaa"/>
            </a:endParaRPr>
          </a:p>
          <a:p>
            <a:pPr indent="0" lvl="0" marL="0" rtl="0" algn="l">
              <a:lnSpc>
                <a:spcPct val="115000"/>
              </a:lnSpc>
              <a:spcBef>
                <a:spcPts val="0"/>
              </a:spcBef>
              <a:spcAft>
                <a:spcPts val="0"/>
              </a:spcAft>
              <a:buSzPts val="935"/>
              <a:buNone/>
            </a:pPr>
            <a:r>
              <a:rPr lang="en-US" sz="1500">
                <a:solidFill>
                  <a:srgbClr val="303030"/>
                </a:solidFill>
                <a:highlight>
                  <a:schemeClr val="lt1"/>
                </a:highlight>
                <a:latin typeface="Comfortaa"/>
                <a:ea typeface="Comfortaa"/>
                <a:cs typeface="Comfortaa"/>
                <a:sym typeface="Comfortaa"/>
              </a:rPr>
              <a:t>5) DETERGENTS_PAPER: annual spending on detergents and paper products;</a:t>
            </a:r>
            <a:endParaRPr sz="1500">
              <a:solidFill>
                <a:srgbClr val="303030"/>
              </a:solidFill>
              <a:highlight>
                <a:schemeClr val="lt1"/>
              </a:highlight>
              <a:latin typeface="Comfortaa"/>
              <a:ea typeface="Comfortaa"/>
              <a:cs typeface="Comfortaa"/>
              <a:sym typeface="Comfortaa"/>
            </a:endParaRPr>
          </a:p>
          <a:p>
            <a:pPr indent="0" lvl="0" marL="0" rtl="0" algn="l">
              <a:lnSpc>
                <a:spcPct val="115000"/>
              </a:lnSpc>
              <a:spcBef>
                <a:spcPts val="0"/>
              </a:spcBef>
              <a:spcAft>
                <a:spcPts val="0"/>
              </a:spcAft>
              <a:buSzPts val="935"/>
              <a:buNone/>
            </a:pPr>
            <a:r>
              <a:rPr lang="en-US" sz="1500">
                <a:solidFill>
                  <a:srgbClr val="303030"/>
                </a:solidFill>
                <a:highlight>
                  <a:schemeClr val="lt1"/>
                </a:highlight>
                <a:latin typeface="Comfortaa"/>
                <a:ea typeface="Comfortaa"/>
                <a:cs typeface="Comfortaa"/>
                <a:sym typeface="Comfortaa"/>
              </a:rPr>
              <a:t>6) DELICATESSEN: annual spending on and delicatessen products; </a:t>
            </a:r>
            <a:endParaRPr sz="1500">
              <a:solidFill>
                <a:srgbClr val="303030"/>
              </a:solidFill>
              <a:highlight>
                <a:schemeClr val="lt1"/>
              </a:highlight>
              <a:latin typeface="Comfortaa"/>
              <a:ea typeface="Comfortaa"/>
              <a:cs typeface="Comfortaa"/>
              <a:sym typeface="Comfortaa"/>
            </a:endParaRPr>
          </a:p>
          <a:p>
            <a:pPr indent="0" lvl="0" marL="0" rtl="0" algn="l">
              <a:lnSpc>
                <a:spcPct val="115000"/>
              </a:lnSpc>
              <a:spcBef>
                <a:spcPts val="0"/>
              </a:spcBef>
              <a:spcAft>
                <a:spcPts val="0"/>
              </a:spcAft>
              <a:buSzPts val="935"/>
              <a:buNone/>
            </a:pPr>
            <a:r>
              <a:rPr lang="en-US" sz="1500">
                <a:solidFill>
                  <a:srgbClr val="303030"/>
                </a:solidFill>
                <a:highlight>
                  <a:schemeClr val="lt1"/>
                </a:highlight>
                <a:latin typeface="Comfortaa"/>
                <a:ea typeface="Comfortaa"/>
                <a:cs typeface="Comfortaa"/>
                <a:sym typeface="Comfortaa"/>
              </a:rPr>
              <a:t>7) CHANNEL:  Hotel/Restaurant or Retail channel (Nominal) </a:t>
            </a:r>
            <a:endParaRPr sz="1500">
              <a:solidFill>
                <a:srgbClr val="303030"/>
              </a:solidFill>
              <a:highlight>
                <a:schemeClr val="lt1"/>
              </a:highlight>
              <a:latin typeface="Comfortaa"/>
              <a:ea typeface="Comfortaa"/>
              <a:cs typeface="Comfortaa"/>
              <a:sym typeface="Comfortaa"/>
            </a:endParaRPr>
          </a:p>
          <a:p>
            <a:pPr indent="0" lvl="0" marL="0" rtl="0" algn="l">
              <a:lnSpc>
                <a:spcPct val="115000"/>
              </a:lnSpc>
              <a:spcBef>
                <a:spcPts val="0"/>
              </a:spcBef>
              <a:spcAft>
                <a:spcPts val="0"/>
              </a:spcAft>
              <a:buSzPts val="935"/>
              <a:buNone/>
            </a:pPr>
            <a:r>
              <a:rPr lang="en-US" sz="1500">
                <a:solidFill>
                  <a:srgbClr val="303030"/>
                </a:solidFill>
                <a:highlight>
                  <a:schemeClr val="lt1"/>
                </a:highlight>
                <a:latin typeface="Comfortaa"/>
                <a:ea typeface="Comfortaa"/>
                <a:cs typeface="Comfortaa"/>
                <a:sym typeface="Comfortaa"/>
              </a:rPr>
              <a:t>8) REGION: Territory/Area from which data was collected</a:t>
            </a:r>
            <a:endParaRPr sz="2080">
              <a:highlight>
                <a:schemeClr val="lt1"/>
              </a:highlight>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24fc110ffb8_0_6"/>
          <p:cNvSpPr txBox="1"/>
          <p:nvPr>
            <p:ph type="title"/>
          </p:nvPr>
        </p:nvSpPr>
        <p:spPr>
          <a:xfrm>
            <a:off x="4993550" y="244775"/>
            <a:ext cx="5813100" cy="1096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Comfortaa"/>
                <a:ea typeface="Comfortaa"/>
                <a:cs typeface="Comfortaa"/>
                <a:sym typeface="Comfortaa"/>
              </a:rPr>
              <a:t>NEO4J</a:t>
            </a:r>
            <a:endParaRPr>
              <a:latin typeface="Comfortaa"/>
              <a:ea typeface="Comfortaa"/>
              <a:cs typeface="Comfortaa"/>
              <a:sym typeface="Comfortaa"/>
            </a:endParaRPr>
          </a:p>
        </p:txBody>
      </p:sp>
      <p:sp>
        <p:nvSpPr>
          <p:cNvPr id="154" name="Google Shape;154;g24fc110ffb8_0_6"/>
          <p:cNvSpPr txBox="1"/>
          <p:nvPr>
            <p:ph idx="1" type="body"/>
          </p:nvPr>
        </p:nvSpPr>
        <p:spPr>
          <a:xfrm>
            <a:off x="5090275" y="1193625"/>
            <a:ext cx="6846600" cy="25335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US" sz="2000">
                <a:latin typeface="Comfortaa"/>
                <a:ea typeface="Comfortaa"/>
                <a:cs typeface="Comfortaa"/>
                <a:sym typeface="Comfortaa"/>
              </a:rPr>
              <a:t>After first try of correlation Heatmap.</a:t>
            </a:r>
            <a:endParaRPr sz="2000">
              <a:latin typeface="Comfortaa"/>
              <a:ea typeface="Comfortaa"/>
              <a:cs typeface="Comfortaa"/>
              <a:sym typeface="Comfortaa"/>
            </a:endParaRPr>
          </a:p>
          <a:p>
            <a:pPr indent="0" lvl="0" marL="0" rtl="0" algn="l">
              <a:spcBef>
                <a:spcPts val="1000"/>
              </a:spcBef>
              <a:spcAft>
                <a:spcPts val="0"/>
              </a:spcAft>
              <a:buNone/>
            </a:pPr>
            <a:r>
              <a:rPr lang="en-US" sz="2000">
                <a:latin typeface="Comfortaa"/>
                <a:ea typeface="Comfortaa"/>
                <a:cs typeface="Comfortaa"/>
                <a:sym typeface="Comfortaa"/>
              </a:rPr>
              <a:t>We can build a structure, based on positive coof, which is showing relations between columns.</a:t>
            </a:r>
            <a:endParaRPr sz="2000">
              <a:latin typeface="Comfortaa"/>
              <a:ea typeface="Comfortaa"/>
              <a:cs typeface="Comfortaa"/>
              <a:sym typeface="Comfortaa"/>
            </a:endParaRPr>
          </a:p>
          <a:p>
            <a:pPr indent="0" lvl="0" marL="0" rtl="0" algn="l">
              <a:spcBef>
                <a:spcPts val="1000"/>
              </a:spcBef>
              <a:spcAft>
                <a:spcPts val="0"/>
              </a:spcAft>
              <a:buNone/>
            </a:pPr>
            <a:r>
              <a:rPr lang="en-US" sz="2000">
                <a:latin typeface="Comfortaa"/>
                <a:ea typeface="Comfortaa"/>
                <a:cs typeface="Comfortaa"/>
                <a:sym typeface="Comfortaa"/>
              </a:rPr>
              <a:t>This analyze can show insights, which can be useful. </a:t>
            </a:r>
            <a:endParaRPr sz="2000">
              <a:latin typeface="Comfortaa"/>
              <a:ea typeface="Comfortaa"/>
              <a:cs typeface="Comfortaa"/>
              <a:sym typeface="Comfortaa"/>
            </a:endParaRPr>
          </a:p>
          <a:p>
            <a:pPr indent="0" lvl="0" marL="0" rtl="0" algn="l">
              <a:spcBef>
                <a:spcPts val="1000"/>
              </a:spcBef>
              <a:spcAft>
                <a:spcPts val="0"/>
              </a:spcAft>
              <a:buNone/>
            </a:pPr>
            <a:r>
              <a:rPr lang="en-US" sz="2000">
                <a:latin typeface="Comfortaa"/>
                <a:ea typeface="Comfortaa"/>
                <a:cs typeface="Comfortaa"/>
                <a:sym typeface="Comfortaa"/>
              </a:rPr>
              <a:t>We can suggest, that Channel and Region is only one and </a:t>
            </a:r>
            <a:r>
              <a:rPr lang="en-US" sz="2000">
                <a:latin typeface="Comfortaa"/>
                <a:ea typeface="Comfortaa"/>
                <a:cs typeface="Comfortaa"/>
                <a:sym typeface="Comfortaa"/>
              </a:rPr>
              <a:t>smallest</a:t>
            </a:r>
            <a:r>
              <a:rPr lang="en-US" sz="2000">
                <a:latin typeface="Comfortaa"/>
                <a:ea typeface="Comfortaa"/>
                <a:cs typeface="Comfortaa"/>
                <a:sym typeface="Comfortaa"/>
              </a:rPr>
              <a:t> connection between data. At all, it all being separate on two parts</a:t>
            </a:r>
            <a:endParaRPr sz="2000">
              <a:latin typeface="Comfortaa"/>
              <a:ea typeface="Comfortaa"/>
              <a:cs typeface="Comfortaa"/>
              <a:sym typeface="Comfortaa"/>
            </a:endParaRPr>
          </a:p>
        </p:txBody>
      </p:sp>
      <p:pic>
        <p:nvPicPr>
          <p:cNvPr id="155" name="Google Shape;155;g24fc110ffb8_0_6"/>
          <p:cNvPicPr preferRelativeResize="0"/>
          <p:nvPr/>
        </p:nvPicPr>
        <p:blipFill>
          <a:blip r:embed="rId3">
            <a:alphaModFix/>
          </a:blip>
          <a:stretch>
            <a:fillRect/>
          </a:stretch>
        </p:blipFill>
        <p:spPr>
          <a:xfrm>
            <a:off x="81400" y="131550"/>
            <a:ext cx="4912149" cy="6594875"/>
          </a:xfrm>
          <a:prstGeom prst="rect">
            <a:avLst/>
          </a:prstGeom>
          <a:noFill/>
          <a:ln>
            <a:noFill/>
          </a:ln>
        </p:spPr>
      </p:pic>
      <p:pic>
        <p:nvPicPr>
          <p:cNvPr id="156" name="Google Shape;156;g24fc110ffb8_0_6"/>
          <p:cNvPicPr preferRelativeResize="0"/>
          <p:nvPr/>
        </p:nvPicPr>
        <p:blipFill>
          <a:blip r:embed="rId4">
            <a:alphaModFix/>
          </a:blip>
          <a:stretch>
            <a:fillRect/>
          </a:stretch>
        </p:blipFill>
        <p:spPr>
          <a:xfrm>
            <a:off x="4907927" y="3727125"/>
            <a:ext cx="3231800" cy="2839299"/>
          </a:xfrm>
          <a:prstGeom prst="rect">
            <a:avLst/>
          </a:prstGeom>
          <a:noFill/>
          <a:ln>
            <a:noFill/>
          </a:ln>
        </p:spPr>
      </p:pic>
      <p:pic>
        <p:nvPicPr>
          <p:cNvPr id="157" name="Google Shape;157;g24fc110ffb8_0_6"/>
          <p:cNvPicPr preferRelativeResize="0"/>
          <p:nvPr/>
        </p:nvPicPr>
        <p:blipFill>
          <a:blip r:embed="rId5">
            <a:alphaModFix/>
          </a:blip>
          <a:stretch>
            <a:fillRect/>
          </a:stretch>
        </p:blipFill>
        <p:spPr>
          <a:xfrm>
            <a:off x="8705075" y="3679354"/>
            <a:ext cx="3231800" cy="28392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2023-09-17T22:00:22Z</dcterms:created>
  <dc:creator>ank key</dc:creator>
</cp:coreProperties>
</file>